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690" r:id="rId2"/>
    <p:sldId id="773" r:id="rId3"/>
    <p:sldId id="802" r:id="rId4"/>
    <p:sldId id="821" r:id="rId5"/>
    <p:sldId id="823" r:id="rId6"/>
    <p:sldId id="822" r:id="rId7"/>
    <p:sldId id="824" r:id="rId8"/>
    <p:sldId id="828" r:id="rId9"/>
    <p:sldId id="825" r:id="rId10"/>
    <p:sldId id="701" r:id="rId11"/>
    <p:sldId id="740" r:id="rId12"/>
    <p:sldId id="808" r:id="rId13"/>
    <p:sldId id="809" r:id="rId14"/>
    <p:sldId id="810" r:id="rId15"/>
    <p:sldId id="811" r:id="rId16"/>
    <p:sldId id="813" r:id="rId17"/>
    <p:sldId id="814" r:id="rId18"/>
    <p:sldId id="815" r:id="rId19"/>
    <p:sldId id="81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杰豪 缪" initials="杰豪" lastIdx="1" clrIdx="0">
    <p:extLst>
      <p:ext uri="{19B8F6BF-5375-455C-9EA6-DF929625EA0E}">
        <p15:presenceInfo xmlns:p15="http://schemas.microsoft.com/office/powerpoint/2012/main" userId="003749cc38d600c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7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wmf"/><Relationship Id="rId1" Type="http://schemas.openxmlformats.org/officeDocument/2006/relationships/image" Target="../media/image24.emf"/><Relationship Id="rId6" Type="http://schemas.openxmlformats.org/officeDocument/2006/relationships/image" Target="../media/image28.wmf"/><Relationship Id="rId5" Type="http://schemas.openxmlformats.org/officeDocument/2006/relationships/image" Target="../media/image19.wmf"/><Relationship Id="rId4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B4AC1-36B9-4CCB-BF19-EB9B22B72FE7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29B64-65A7-4FBF-A4E8-9752BDC42C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95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在这里列小标题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B15B-9D34-48B7-B76B-BDE38A39AD9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8054-7361-4599-B8BA-215B2848BC1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8054-7361-4599-B8BA-215B2848BC1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8054-7361-4599-B8BA-215B2848BC1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8054-7361-4599-B8BA-215B2848BC1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8054-7361-4599-B8BA-215B2848BC1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8054-7361-4599-B8BA-215B2848BC1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8054-7361-4599-B8BA-215B2848BC1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在这里列小标题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B15B-9D34-48B7-B76B-BDE38A39AD9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8054-7361-4599-B8BA-215B2848BC1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8054-7361-4599-B8BA-215B2848BC1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212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8054-7361-4599-B8BA-215B2848BC1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904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8054-7361-4599-B8BA-215B2848BC1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69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8054-7361-4599-B8BA-215B2848BC1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94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8054-7361-4599-B8BA-215B2848BC1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614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8054-7361-4599-B8BA-215B2848BC1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84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D1BB85-CBED-4AD6-EDDD-4333004CA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2C8392-DEE7-B8A1-D5CB-70FF4B805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B5A8CE-CB13-FF06-26FE-29A626BE4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1BA6-8E3A-4A7D-8D38-465BD278BC15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79543E-CA77-E7FD-8132-368549DE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1428D5-C579-8ADA-4149-4AFB807FB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12F9-9EB9-4A23-9CC5-D6094AAEB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261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AC4B9-ACB4-3B73-D1BC-3FBC9E7FE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8DB062-EB50-5883-40B0-88008F0C7E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402C19-6AE4-D8E0-9DB9-585C3FF52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1BA6-8E3A-4A7D-8D38-465BD278BC15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C57372-49FD-A76B-287F-DF8D79826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5970DD-D22C-3601-0D2E-E004D2D8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12F9-9EB9-4A23-9CC5-D6094AAEB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482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F6757D3-D2BF-A9AE-A5CD-2A1CA9140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6E9EB8-30D3-5EC6-40D8-2B07D0B92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1A1A42-B070-82BC-9B08-897F7CB95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1BA6-8E3A-4A7D-8D38-465BD278BC15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EF8258-AC44-8284-B856-2CB8F5A02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CCD703-80D8-B0A4-BEAA-15436FD2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12F9-9EB9-4A23-9CC5-D6094AAEB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485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11749939" y="6550223"/>
            <a:ext cx="88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0E824D8-A1E7-4AEC-8332-86B30DC3C4B0}" type="slidenum">
              <a: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‹#›</a:t>
            </a:fld>
            <a:endParaRPr lang="zh-CN" altLang="en-US" sz="1200" kern="1200" dirty="0">
              <a:solidFill>
                <a:schemeClr val="tx1">
                  <a:tint val="7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8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 cap="flat" cmpd="sng" algn="ctr">
              <a:solidFill>
                <a:srgbClr val="3D5864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rgbClr val="3D5864"/>
            </a:solidFill>
            <a:ln w="28575" cap="flat" cmpd="sng" algn="ctr">
              <a:noFill/>
              <a:prstDash val="solid"/>
              <a:miter lim="800000"/>
            </a:ln>
            <a:effectLst/>
          </p:spPr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567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29"/>
          <a:stretch>
            <a:fillRect/>
          </a:stretch>
        </p:blipFill>
        <p:spPr>
          <a:xfrm>
            <a:off x="5340455" y="0"/>
            <a:ext cx="6858633" cy="6858000"/>
          </a:xfrm>
          <a:prstGeom prst="rect">
            <a:avLst/>
          </a:prstGeom>
        </p:spPr>
      </p:pic>
      <p:sp>
        <p:nvSpPr>
          <p:cNvPr id="32" name="矩形 31"/>
          <p:cNvSpPr/>
          <p:nvPr userDrawn="1"/>
        </p:nvSpPr>
        <p:spPr>
          <a:xfrm>
            <a:off x="56728" y="0"/>
            <a:ext cx="12192000" cy="6858000"/>
          </a:xfrm>
          <a:prstGeom prst="rect">
            <a:avLst/>
          </a:prstGeom>
          <a:gradFill flip="none" rotWithShape="1">
            <a:gsLst>
              <a:gs pos="4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2" name="直接连接符 21"/>
          <p:cNvCxnSpPr/>
          <p:nvPr userDrawn="1"/>
        </p:nvCxnSpPr>
        <p:spPr>
          <a:xfrm flipV="1">
            <a:off x="667503" y="4827181"/>
            <a:ext cx="4492832" cy="12619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占位符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3039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ED8E2-7776-AAA1-A003-43AAF29C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BE334-ADA2-C483-40A6-35D5B66EF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BFA468-F269-FC12-6596-8F7914EF2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1BA6-8E3A-4A7D-8D38-465BD278BC15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93E8C7-35CB-B392-5297-B6E5F9D6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6A359E-2FBF-A6A4-7188-2D8F295C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12F9-9EB9-4A23-9CC5-D6094AAEB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622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B56EA-F6D3-9C67-7A3E-A9C4AF35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3E2A38-C4D8-A43C-9B88-554D1C1AE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224142-31D3-9C1E-5781-36AED866C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1BA6-8E3A-4A7D-8D38-465BD278BC15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996C62-E508-4417-DA37-C42E082D7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57659E-FB35-D5CB-25AF-739F34C3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12F9-9EB9-4A23-9CC5-D6094AAEB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40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C71594-9F2D-71C1-FC8C-451D59384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B8DD32-6F75-973B-BF98-853218A3B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FBA726-4C04-55CF-D292-F0DD379F9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346418-3F7B-FED0-4629-A48C12789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1BA6-8E3A-4A7D-8D38-465BD278BC15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FB387C-9848-70AB-7AEC-99886479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50808E-FD61-E4A1-2D16-88F2C671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12F9-9EB9-4A23-9CC5-D6094AAEB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887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7A43B-93A3-5150-6909-F3B91382C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863BFF-FD86-FC13-4A09-7EF72618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615EFF-1131-2A4E-AAD4-03A07BFF6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7E18009-7AEB-B587-B3B7-B6F6D8CC29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09D2E53-770E-0791-EEE8-093898954E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8389248-E3AE-CFD6-1B1B-5FBF1408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1BA6-8E3A-4A7D-8D38-465BD278BC15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3788DDC-3EE7-896C-8B57-BC078A35E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D5B3C14-7F56-9A4B-887B-2E8CA6EBD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12F9-9EB9-4A23-9CC5-D6094AAEB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91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2424F-2484-F979-8005-1AB0E8C6E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E63F56-747E-1B5B-F313-1BC9F6332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1BA6-8E3A-4A7D-8D38-465BD278BC15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D094AB-BD6A-10D5-6E89-2F403CBA6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A1AA7C-B1BB-04F6-2C82-53EED9B3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12F9-9EB9-4A23-9CC5-D6094AAEB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445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A6345BE-763F-CCA5-970F-EE959B8B7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1BA6-8E3A-4A7D-8D38-465BD278BC15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5ACE0B-90FC-3AAE-6DAB-F867F3913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373502-EC5A-3847-6DA7-5BC44DCB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12F9-9EB9-4A23-9CC5-D6094AAEB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86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17093-E115-2676-25CB-1544696D0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940AE3-A55F-3118-315D-B1AF5F656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10500D-1849-B236-2FDA-FBB86C11A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9B802E-F0E8-7A58-055C-CFFAAC25E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1BA6-8E3A-4A7D-8D38-465BD278BC15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C596B5-601B-91BE-A75B-5C088806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0A2CA5-F1BE-4761-CE71-FD3DDA77A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12F9-9EB9-4A23-9CC5-D6094AAEB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265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B054F8-E51F-FC7E-AF47-EA358DD5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9DB39E0-E20B-8705-2BE5-51732829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36AE70-E8CF-480F-C574-6B7B6C2093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3C77C6-A29C-D19A-27F7-FD63D1A2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1BA6-8E3A-4A7D-8D38-465BD278BC15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35B5A8-5288-658F-D015-62A23EA5A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15E874-4ABB-B12F-954F-4000B7EB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12F9-9EB9-4A23-9CC5-D6094AAEB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595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4DCA4AA-C041-8D95-CD28-3A327C986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40E8DF-97D3-8139-7820-26D85466C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29D415-6A5A-C960-9CD1-F4E1884EE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71BA6-8E3A-4A7D-8D38-465BD278BC15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E38FD6-F947-AA02-23CA-57AFADF9A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9649D2-8706-1960-A4CC-782215E05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612F9-9EB9-4A23-9CC5-D6094AAEB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016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11" Type="http://schemas.openxmlformats.org/officeDocument/2006/relationships/image" Target="../media/image4.wmf"/><Relationship Id="rId5" Type="http://schemas.openxmlformats.org/officeDocument/2006/relationships/image" Target="../media/image6.emf"/><Relationship Id="rId10" Type="http://schemas.openxmlformats.org/officeDocument/2006/relationships/oleObject" Target="../embeddings/oleObject1.bin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jpeg"/><Relationship Id="rId11" Type="http://schemas.openxmlformats.org/officeDocument/2006/relationships/image" Target="../media/image13.wmf"/><Relationship Id="rId5" Type="http://schemas.openxmlformats.org/officeDocument/2006/relationships/image" Target="../media/image9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8.png"/><Relationship Id="rId9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1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23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8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0.wmf"/><Relationship Id="rId5" Type="http://schemas.openxmlformats.org/officeDocument/2006/relationships/image" Target="../media/image9.png"/><Relationship Id="rId15" Type="http://schemas.openxmlformats.org/officeDocument/2006/relationships/image" Target="../media/image22.wmf"/><Relationship Id="rId10" Type="http://schemas.openxmlformats.org/officeDocument/2006/relationships/oleObject" Target="../embeddings/oleObject5.bin"/><Relationship Id="rId4" Type="http://schemas.openxmlformats.org/officeDocument/2006/relationships/image" Target="../media/image8.png"/><Relationship Id="rId9" Type="http://schemas.openxmlformats.org/officeDocument/2006/relationships/image" Target="../media/image19.wmf"/><Relationship Id="rId1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27.emf"/><Relationship Id="rId18" Type="http://schemas.openxmlformats.org/officeDocument/2006/relationships/image" Target="../media/image28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12.bin"/><Relationship Id="rId17" Type="http://schemas.openxmlformats.org/officeDocument/2006/relationships/oleObject" Target="../embeddings/oleObject14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9.wmf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6.emf"/><Relationship Id="rId5" Type="http://schemas.openxmlformats.org/officeDocument/2006/relationships/image" Target="../media/image9.png"/><Relationship Id="rId15" Type="http://schemas.openxmlformats.org/officeDocument/2006/relationships/oleObject" Target="../embeddings/oleObject13.bin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8.png"/><Relationship Id="rId9" Type="http://schemas.openxmlformats.org/officeDocument/2006/relationships/image" Target="../media/image25.wmf"/><Relationship Id="rId1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80237" y="1658400"/>
            <a:ext cx="5382083" cy="1793978"/>
          </a:xfrm>
        </p:spPr>
        <p:txBody>
          <a:bodyPr/>
          <a:lstStyle/>
          <a:p>
            <a:r>
              <a:rPr lang="zh-CN" altLang="en-US" sz="4000" dirty="0">
                <a:solidFill>
                  <a:srgbClr val="3D5864"/>
                </a:solidFill>
                <a:ea typeface="+mn-ea"/>
                <a:cs typeface="+mn-ea"/>
              </a:rPr>
              <a:t>基于误差建模的位宽</a:t>
            </a:r>
          </a:p>
          <a:p>
            <a:r>
              <a:rPr lang="zh-CN" altLang="en-US" sz="4000" dirty="0">
                <a:solidFill>
                  <a:srgbClr val="3D5864"/>
                </a:solidFill>
                <a:ea typeface="+mn-ea"/>
                <a:cs typeface="+mn-ea"/>
              </a:rPr>
              <a:t>联合优化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2957" y="3722946"/>
            <a:ext cx="4917440" cy="10427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鲍开轩 夏美东 凌国晟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缪杰豪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许威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东南大学 移动通信全国重点实验室</a:t>
            </a:r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52957" y="5223369"/>
            <a:ext cx="2195018" cy="469931"/>
          </a:xfrm>
        </p:spPr>
        <p:txBody>
          <a:bodyPr/>
          <a:lstStyle/>
          <a:p>
            <a:r>
              <a:rPr lang="en-US" altLang="zh-CN" sz="2000" b="0" dirty="0">
                <a:solidFill>
                  <a:schemeClr val="tx1"/>
                </a:solidFill>
              </a:rPr>
              <a:t>2024</a:t>
            </a:r>
            <a:r>
              <a:rPr lang="zh-CN" altLang="en-US" sz="2000" b="0" dirty="0">
                <a:solidFill>
                  <a:schemeClr val="tx1"/>
                </a:solidFill>
              </a:rPr>
              <a:t>年</a:t>
            </a:r>
            <a:r>
              <a:rPr lang="en-US" altLang="zh-CN" sz="2000" b="0" dirty="0">
                <a:solidFill>
                  <a:schemeClr val="tx1"/>
                </a:solidFill>
              </a:rPr>
              <a:t>7</a:t>
            </a:r>
            <a:r>
              <a:rPr lang="zh-CN" altLang="en-US" sz="2000" b="0" dirty="0">
                <a:solidFill>
                  <a:schemeClr val="tx1"/>
                </a:solidFill>
              </a:rPr>
              <a:t>月</a:t>
            </a:r>
            <a:r>
              <a:rPr lang="en-US" altLang="zh-CN" sz="2000" b="0" dirty="0">
                <a:solidFill>
                  <a:schemeClr val="tx1"/>
                </a:solidFill>
              </a:rPr>
              <a:t>18</a:t>
            </a:r>
            <a:r>
              <a:rPr lang="zh-CN" altLang="en-US" sz="2000" b="0" dirty="0">
                <a:solidFill>
                  <a:schemeClr val="tx1"/>
                </a:solidFill>
              </a:rPr>
              <a:t>日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1034" y="599179"/>
            <a:ext cx="10661650" cy="54698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01034" y="599179"/>
            <a:ext cx="3169920" cy="5469255"/>
          </a:xfrm>
          <a:prstGeom prst="rect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924714" y="4531099"/>
            <a:ext cx="1537970" cy="1537970"/>
            <a:chOff x="15573" y="6825"/>
            <a:chExt cx="2422" cy="2422"/>
          </a:xfrm>
        </p:grpSpPr>
        <p:sp>
          <p:nvSpPr>
            <p:cNvPr id="6" name="直角三角形 5"/>
            <p:cNvSpPr/>
            <p:nvPr/>
          </p:nvSpPr>
          <p:spPr>
            <a:xfrm flipH="1">
              <a:off x="15573" y="6825"/>
              <a:ext cx="2422" cy="2422"/>
            </a:xfrm>
            <a:prstGeom prst="rtTriangle">
              <a:avLst/>
            </a:prstGeom>
            <a:solidFill>
              <a:srgbClr val="3D586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flipH="1">
              <a:off x="16017" y="7268"/>
              <a:ext cx="1978" cy="197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flipH="1">
              <a:off x="16439" y="7690"/>
              <a:ext cx="1556" cy="1556"/>
            </a:xfrm>
            <a:prstGeom prst="rtTriangle">
              <a:avLst/>
            </a:prstGeom>
            <a:solidFill>
              <a:srgbClr val="3D586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074209" y="2808344"/>
            <a:ext cx="18878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087544" y="2502214"/>
            <a:ext cx="1887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PART TWO</a:t>
            </a:r>
          </a:p>
        </p:txBody>
      </p:sp>
      <p:sp>
        <p:nvSpPr>
          <p:cNvPr id="17" name="矩形 16"/>
          <p:cNvSpPr/>
          <p:nvPr/>
        </p:nvSpPr>
        <p:spPr>
          <a:xfrm>
            <a:off x="4065270" y="2976245"/>
            <a:ext cx="7091680" cy="1216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sz="3600" b="1" noProof="0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子空间迭代的</a:t>
            </a:r>
          </a:p>
          <a:p>
            <a:pPr algn="l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sz="3600" b="1" noProof="0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RSVD</a:t>
            </a:r>
            <a:r>
              <a:rPr lang="zh-CN" altLang="en-US" sz="3600" b="1" noProof="0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与角域采样</a:t>
            </a:r>
            <a:r>
              <a:rPr lang="en-US" altLang="zh-CN" sz="3600" b="1" noProof="0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SVD</a:t>
            </a:r>
          </a:p>
        </p:txBody>
      </p:sp>
      <p:sp>
        <p:nvSpPr>
          <p:cNvPr id="21" name="椭圆 20"/>
          <p:cNvSpPr/>
          <p:nvPr/>
        </p:nvSpPr>
        <p:spPr>
          <a:xfrm>
            <a:off x="11020724" y="784499"/>
            <a:ext cx="207010" cy="207010"/>
          </a:xfrm>
          <a:prstGeom prst="ellipse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算法过程与思想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215" y="1565910"/>
            <a:ext cx="6020435" cy="25431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8490" y="8890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算法描述</a:t>
            </a:r>
            <a:r>
              <a:rPr lang="en-US" altLang="zh-CN"/>
              <a:t>[1]</a:t>
            </a:r>
            <a:r>
              <a:rPr lang="zh-CN" altLang="en-US"/>
              <a:t>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5120" y="6245225"/>
            <a:ext cx="114496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[1]</a:t>
            </a:r>
            <a:r>
              <a:rPr lang="zh-CN" altLang="en-US" sz="1600"/>
              <a:t>Halko N, Martinsson P G, Tropp J A. Finding structure with randomness: Probabilistic algorithms for constructing approximate matrix decompositions[J]. SIAM review, 2011, 53(2): 217-288.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" y="1565910"/>
            <a:ext cx="5853430" cy="2552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9690" y="4219575"/>
                <a:ext cx="8563610" cy="655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/>
                  <a:t>算法</a:t>
                </a:r>
                <a:r>
                  <a:rPr lang="en-US" altLang="zh-CN"/>
                  <a:t>4.3</a:t>
                </a:r>
                <a:r>
                  <a:rPr lang="zh-CN" altLang="en-US"/>
                  <a:t>和</a:t>
                </a:r>
                <a:r>
                  <a:rPr lang="en-US" altLang="zh-CN"/>
                  <a:t>4.4</a:t>
                </a:r>
                <a:r>
                  <a:rPr lang="zh-CN" altLang="en-US"/>
                  <a:t>在原理上等价，但算法</a:t>
                </a:r>
                <a:r>
                  <a:rPr lang="en-US" altLang="zh-CN"/>
                  <a:t>4.4</a:t>
                </a:r>
                <a:r>
                  <a:rPr lang="zh-CN" altLang="en-US"/>
                  <a:t>不会直接产生数值溢出而报错</a:t>
                </a:r>
              </a:p>
              <a:p>
                <a:r>
                  <a:rPr lang="zh-CN" altLang="en-US"/>
                  <a:t>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𝑞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𝛺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𝑈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𝛴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𝑞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𝑈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𝛴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𝛺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𝛺</m:t>
                    </m:r>
                  </m:oMath>
                </a14:m>
                <a:endParaRPr lang="zh-CN" altLang="en-US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" y="4219575"/>
                <a:ext cx="8563610" cy="6553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59690" y="4874895"/>
            <a:ext cx="6724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思想：迭代放缩奇异值，采样时获取最优方向正交基</a:t>
            </a:r>
            <a:r>
              <a:rPr lang="en-US" altLang="zh-CN"/>
              <a:t>Q</a:t>
            </a: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5740" y="4178300"/>
            <a:ext cx="3689350" cy="2103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算法复杂度分析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495" y="901700"/>
            <a:ext cx="4880610" cy="20612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05" y="901700"/>
            <a:ext cx="4685665" cy="2043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/>
              <p:nvPr/>
            </p:nvGraphicFramePr>
            <p:xfrm>
              <a:off x="59690" y="2962910"/>
              <a:ext cx="11970446" cy="27942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196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872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56355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892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/>
                            <a:t>算法</a:t>
                          </a:r>
                          <a:r>
                            <a:rPr lang="en-US" altLang="zh-CN"/>
                            <a:t>(</a:t>
                          </a:r>
                          <a:r>
                            <a:rPr lang="zh-CN" altLang="en-US"/>
                            <a:t>最少</a:t>
                          </a:r>
                          <a:r>
                            <a:rPr lang="en-US" altLang="zh-CN"/>
                            <a:t>flops</a:t>
                          </a:r>
                          <a:r>
                            <a:rPr lang="zh-CN" altLang="en-US"/>
                            <a:t>情况）</a:t>
                          </a:r>
                          <a:endParaRPr lang="en-US" altLang="zh-CN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/>
                            <a:t>矩阵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∁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/>
                            <a:t>所需</a:t>
                          </a:r>
                          <a:r>
                            <a:rPr lang="en-US" altLang="zh-CN"/>
                            <a:t>Flops</a:t>
                          </a:r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64*8</a:t>
                          </a:r>
                          <a:r>
                            <a:rPr lang="zh-CN" altLang="en-US"/>
                            <a:t>矩阵，</a:t>
                          </a:r>
                          <a:r>
                            <a:rPr lang="en-US" altLang="zh-CN"/>
                            <a:t>q=50</a:t>
                          </a:r>
                          <a:r>
                            <a:rPr lang="zh-CN" altLang="en-US"/>
                            <a:t>，</a:t>
                          </a:r>
                          <a:r>
                            <a:rPr lang="en-US" altLang="zh-CN"/>
                            <a:t>k=1</a:t>
                          </a:r>
                          <a:r>
                            <a:rPr lang="zh-CN" altLang="en-US"/>
                            <a:t>所需</a:t>
                          </a:r>
                          <a:r>
                            <a:rPr lang="en-US" altLang="zh-CN"/>
                            <a:t>Flops</a:t>
                          </a:r>
                          <a:r>
                            <a:rPr lang="zh-CN" altLang="en-US"/>
                            <a:t>及平均计算时间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835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/>
                            <a:t>算法</a:t>
                          </a:r>
                          <a:r>
                            <a:rPr lang="en-US" altLang="zh-CN"/>
                            <a:t>4.3</a:t>
                          </a:r>
                          <a:r>
                            <a:rPr lang="en-US" altLang="zh-CN" sz="1800">
                              <a:sym typeface="+mn-ea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altLang="zh-CN" sz="1800">
                              <a:sym typeface="+mn-ea"/>
                            </a:rPr>
                            <a:t>)</a:t>
                          </a:r>
                          <a:endParaRPr lang="en-US" altLang="zh-CN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(2</m:t>
                                </m:r>
                                <m:sSup>
                                  <m:sSupPr>
                                    <m:ctrlP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𝑞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𝑚𝑛𝑘</m:t>
                                </m:r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)+2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1800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</m:num>
                                  <m:den>
                                    <m:r>
                                      <a:rPr lang="en-US" altLang="zh-CN" sz="1800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)+</m:t>
                                </m:r>
                                <m:r>
                                  <a:rPr lang="en-US" altLang="zh-CN" sz="1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𝑘𝑚𝑛</m:t>
                                </m:r>
                                <m:r>
                                  <a:rPr lang="en-US" altLang="zh-CN" sz="1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+4</m:t>
                                </m:r>
                                <m:sSup>
                                  <m:sSupPr>
                                    <m:ctrl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+14</m:t>
                                </m:r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  <m:sSup>
                                  <m:sSupPr>
                                    <m:ctrl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+13</m:t>
                                </m:r>
                                <m:sSup>
                                  <m:sSupPr>
                                    <m:ctrl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𝑘𝑛</m:t>
                                </m:r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+5</m:t>
                                </m:r>
                                <m:sSup>
                                  <m:sSupPr>
                                    <m:ctrl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18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b="0"/>
                            <a:t>52194</a:t>
                          </a:r>
                          <a:r>
                            <a:rPr lang="zh-CN" altLang="en-US" b="0"/>
                            <a:t>（</a:t>
                          </a:r>
                          <a:r>
                            <a:rPr lang="en-US" altLang="zh-CN" b="0"/>
                            <a:t>0.0008s</a:t>
                          </a:r>
                          <a:r>
                            <a:rPr lang="zh-CN" altLang="en-US" b="0"/>
                            <a:t>）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770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/>
                            <a:t>算法</a:t>
                          </a:r>
                          <a:r>
                            <a:rPr lang="en-US" altLang="zh-CN"/>
                            <a:t>4.4</a:t>
                          </a:r>
                          <a:r>
                            <a:rPr lang="en-US" altLang="zh-CN" sz="1800">
                              <a:sym typeface="+mn-ea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altLang="zh-CN" sz="1800">
                              <a:sym typeface="+mn-ea"/>
                            </a:rPr>
                            <a:t>)</a:t>
                          </a:r>
                          <a:endParaRPr lang="en-US" altLang="zh-CN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𝑚𝑛𝑙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+2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1800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</m:num>
                                  <m:den>
                                    <m:r>
                                      <a:rPr lang="en-US" altLang="zh-CN" sz="1800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)+</m:t>
                                </m:r>
                                <m:r>
                                  <a:rPr lang="en-US" altLang="zh-CN" sz="18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𝑚𝑛𝑘</m:t>
                                </m:r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+2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1800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1800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</m:num>
                                  <m:den>
                                    <m:r>
                                      <a:rPr lang="en-US" altLang="zh-CN" sz="1800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))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)+(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𝑘𝑚𝑛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+4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altLang="zh-CN" sz="1800" b="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+14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+13</m:t>
                                </m:r>
                                <m:sSup>
                                  <m:sSup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𝑘𝑛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+5</m:t>
                                </m:r>
                                <m:sSup>
                                  <m:sSup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>
                              <a:sym typeface="+mn-ea"/>
                            </a:rPr>
                            <a:t>67396(0.0037s)</a:t>
                          </a:r>
                          <a:endParaRPr lang="en-US" altLang="zh-CN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/>
                            <a:t>完整</a:t>
                          </a:r>
                          <a:r>
                            <a:rPr lang="en-US" altLang="zh-CN"/>
                            <a:t>Lanczos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4</m:t>
                                </m:r>
                                <m:sSup>
                                  <m:sSup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+14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+13</m:t>
                                </m:r>
                                <m:sSup>
                                  <m:sSup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𝑚𝑛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+5</m:t>
                                </m:r>
                                <m:sSup>
                                  <m:sSup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indent="0" algn="ctr" fontAlgn="ctr">
                            <a:buNone/>
                          </a:pPr>
                          <a:r>
                            <a:rPr lang="en-US" altLang="zh-CN" sz="1800">
                              <a:sym typeface="+mn-ea"/>
                            </a:rPr>
                            <a:t>195904(0.0452)</a:t>
                          </a:r>
                          <a:endParaRPr lang="zh-CN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/>
              <p:nvPr/>
            </p:nvGraphicFramePr>
            <p:xfrm>
              <a:off x="59690" y="2962910"/>
              <a:ext cx="11970446" cy="27698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19655"/>
                    <a:gridCol w="6087233"/>
                    <a:gridCol w="3563558"/>
                  </a:tblGrid>
                  <a:tr h="64008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/>
                            <a:t>算法</a:t>
                          </a:r>
                          <a:r>
                            <a:rPr lang="en-US" altLang="zh-CN"/>
                            <a:t>(</a:t>
                          </a:r>
                          <a:r>
                            <a:rPr lang="zh-CN" altLang="en-US"/>
                            <a:t>最少</a:t>
                          </a:r>
                          <a:r>
                            <a:rPr lang="en-US" altLang="zh-CN"/>
                            <a:t>flops</a:t>
                          </a:r>
                          <a:r>
                            <a:rPr lang="zh-CN" altLang="en-US"/>
                            <a:t>情况）</a:t>
                          </a:r>
                          <a:endParaRPr lang="en-US" altLang="zh-CN"/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zh-CN"/>
                            <a:t>64*8</a:t>
                          </a:r>
                          <a:r>
                            <a:rPr lang="zh-CN" altLang="en-US"/>
                            <a:t>矩阵，</a:t>
                          </a:r>
                          <a:r>
                            <a:rPr lang="en-US" altLang="zh-CN"/>
                            <a:t>q=50</a:t>
                          </a:r>
                          <a:r>
                            <a:rPr lang="zh-CN" altLang="en-US"/>
                            <a:t>，</a:t>
                          </a:r>
                          <a:r>
                            <a:rPr lang="en-US" altLang="zh-CN"/>
                            <a:t>k=1</a:t>
                          </a:r>
                          <a:r>
                            <a:rPr lang="zh-CN" altLang="en-US"/>
                            <a:t>所需</a:t>
                          </a:r>
                          <a:r>
                            <a:rPr lang="en-US" altLang="zh-CN"/>
                            <a:t>Flops</a:t>
                          </a:r>
                          <a:r>
                            <a:rPr lang="zh-CN" altLang="en-US"/>
                            <a:t>及平均计算时间</a:t>
                          </a:r>
                          <a:endParaRPr lang="zh-CN" altLang="en-US"/>
                        </a:p>
                      </a:txBody>
                      <a:tcPr anchor="ctr" anchorCtr="0"/>
                    </a:tc>
                  </a:tr>
                  <a:tr h="87439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p>
                          <a:pPr algn="ctr" font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b="0"/>
                            <a:t>52194</a:t>
                          </a:r>
                          <a:r>
                            <a:rPr lang="zh-CN" altLang="en-US" b="0"/>
                            <a:t>（</a:t>
                          </a:r>
                          <a:r>
                            <a:rPr lang="en-US" altLang="zh-CN" b="0"/>
                            <a:t>0.0008s</a:t>
                          </a:r>
                          <a:r>
                            <a:rPr lang="zh-CN" altLang="en-US" b="0"/>
                            <a:t>）</a:t>
                          </a:r>
                          <a:endParaRPr lang="zh-CN" altLang="en-US" b="0"/>
                        </a:p>
                      </a:txBody>
                      <a:tcPr anchor="ctr" anchorCtr="0"/>
                    </a:tc>
                  </a:tr>
                  <a:tr h="87439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p>
                          <a:pPr algn="ctr" font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800">
                              <a:sym typeface="+mn-ea"/>
                            </a:rPr>
                            <a:t>67396(0.0037s)</a:t>
                          </a:r>
                          <a:endParaRPr lang="en-US" altLang="zh-CN"/>
                        </a:p>
                      </a:txBody>
                      <a:tcPr anchor="ctr" anchorCtr="0"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zh-CN" altLang="en-US"/>
                            <a:t>完整</a:t>
                          </a:r>
                          <a:r>
                            <a:rPr lang="en-US" altLang="zh-CN"/>
                            <a:t>Lanczos</a:t>
                          </a:r>
                          <a:endParaRPr lang="en-US" altLang="zh-CN"/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p>
                          <a:pPr indent="0" algn="ctr" fontAlgn="ctr">
                            <a:buNone/>
                          </a:pPr>
                          <a:r>
                            <a:rPr lang="en-US" altLang="zh-CN" sz="1800">
                              <a:sym typeface="+mn-ea"/>
                            </a:rPr>
                            <a:t>195904(0.0452)</a:t>
                          </a:r>
                          <a:endParaRPr lang="zh-CN" altLang="en-US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文本框 7"/>
          <p:cNvSpPr txBox="1"/>
          <p:nvPr/>
        </p:nvSpPr>
        <p:spPr>
          <a:xfrm>
            <a:off x="79375" y="5968365"/>
            <a:ext cx="12033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尽管计算复杂度上算法</a:t>
            </a:r>
            <a:r>
              <a:rPr lang="en-US" altLang="zh-CN"/>
              <a:t>4.3</a:t>
            </a:r>
            <a:r>
              <a:rPr lang="zh-CN" altLang="en-US"/>
              <a:t>优于算法</a:t>
            </a:r>
            <a:r>
              <a:rPr lang="en-US" altLang="zh-CN"/>
              <a:t>4.4</a:t>
            </a:r>
            <a:r>
              <a:rPr lang="zh-CN" altLang="en-US"/>
              <a:t>，但在</a:t>
            </a:r>
            <a:r>
              <a:rPr lang="en-US" altLang="zh-CN"/>
              <a:t>64bit</a:t>
            </a:r>
            <a:r>
              <a:rPr lang="zh-CN" altLang="en-US"/>
              <a:t>仿真中，算法</a:t>
            </a:r>
            <a:r>
              <a:rPr lang="en-US" altLang="zh-CN"/>
              <a:t>4.3</a:t>
            </a:r>
            <a:r>
              <a:rPr lang="zh-CN" altLang="en-US"/>
              <a:t>在迭代次数超过</a:t>
            </a:r>
            <a:r>
              <a:rPr lang="en-US" altLang="zh-CN"/>
              <a:t>8</a:t>
            </a:r>
            <a:r>
              <a:rPr lang="zh-CN" altLang="en-US"/>
              <a:t>时，多次矩阵乘法导致元素过大溢出，故想使用多次迭代获取性能需使用算法</a:t>
            </a:r>
            <a:r>
              <a:rPr lang="en-US" altLang="zh-CN"/>
              <a:t>4.4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64bit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下的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RSVD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迭代性能（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64*8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瑞利矩阵）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" y="1057910"/>
            <a:ext cx="3600000" cy="277372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645" y="935355"/>
            <a:ext cx="3600000" cy="28964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30" y="3831590"/>
            <a:ext cx="3600000" cy="29008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0655" y="3859530"/>
            <a:ext cx="3600000" cy="2845185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8223885" y="3831590"/>
            <a:ext cx="3028315" cy="156781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在</a:t>
            </a:r>
            <a:r>
              <a:rPr lang="en-US" altLang="zh-CN"/>
              <a:t>64bit</a:t>
            </a:r>
            <a:r>
              <a:rPr lang="zh-CN" altLang="en-US"/>
              <a:t>位宽下，子空间迭代的</a:t>
            </a:r>
            <a:r>
              <a:rPr lang="en-US" altLang="zh-CN"/>
              <a:t>RSVD</a:t>
            </a:r>
            <a:r>
              <a:rPr lang="zh-CN" altLang="en-US"/>
              <a:t>可以利用迭代将奇异值相对误差不断减小。</a:t>
            </a:r>
          </a:p>
          <a:p>
            <a:pPr algn="ctr"/>
            <a:r>
              <a:rPr lang="zh-CN" altLang="en-US"/>
              <a:t>故可以通过迭代来获取更优的性能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8224520" y="1957070"/>
            <a:ext cx="3027680" cy="85344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注：此为单个矩阵的迭代过程，</a:t>
            </a:r>
            <a:r>
              <a:rPr lang="en-US"/>
              <a:t>k</a:t>
            </a:r>
            <a:r>
              <a:rPr lang="zh-CN" altLang="en-US"/>
              <a:t>值选取分别为</a:t>
            </a:r>
            <a:r>
              <a:rPr lang="en-US" altLang="zh-CN"/>
              <a:t>1, 1, 2, 4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16bit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下的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RSVD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迭代性能（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64*8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瑞利矩阵）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7124065" y="930275"/>
            <a:ext cx="3727450" cy="10795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在</a:t>
            </a:r>
            <a:r>
              <a:rPr lang="en-US" altLang="zh-CN"/>
              <a:t>16bit</a:t>
            </a:r>
            <a:r>
              <a:rPr lang="zh-CN" altLang="en-US"/>
              <a:t>位宽下，子空间迭代的</a:t>
            </a:r>
            <a:r>
              <a:rPr lang="en-US" altLang="zh-CN"/>
              <a:t>RSVD</a:t>
            </a:r>
            <a:r>
              <a:rPr lang="zh-CN" altLang="en-US"/>
              <a:t>仍然可以利用迭代将矩阵重组相对误差不断减小。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65" y="3557905"/>
            <a:ext cx="3097530" cy="2441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195" y="3554095"/>
            <a:ext cx="3013075" cy="24917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270" y="3520440"/>
            <a:ext cx="3097530" cy="252539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611630" y="6045835"/>
            <a:ext cx="4068445" cy="6096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注：此为单个矩阵的迭代过程，</a:t>
            </a:r>
            <a:r>
              <a:rPr lang="en-US" altLang="zh-CN"/>
              <a:t>k</a:t>
            </a:r>
            <a:r>
              <a:rPr lang="zh-CN" altLang="en-US"/>
              <a:t>值</a:t>
            </a:r>
            <a:r>
              <a:rPr lang="zh-CN" altLang="en-US">
                <a:sym typeface="+mn-ea"/>
              </a:rPr>
              <a:t>选取分别为</a:t>
            </a:r>
            <a:r>
              <a:rPr lang="en-US" altLang="zh-CN">
                <a:sym typeface="+mn-ea"/>
              </a:rPr>
              <a:t>1, 4, 1, 2, 4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65" y="1110615"/>
            <a:ext cx="2943860" cy="2355850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7124065" y="2218690"/>
            <a:ext cx="3727450" cy="10795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/>
              <a:t>但随着采样数的增高，低位宽下的误差传播也开始变得严重，迭代过程中可能造成性能的损失。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7740" y="1019175"/>
            <a:ext cx="3054350" cy="24472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0"/>
            <a:ext cx="8178165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16bit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下的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RSVD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与角域采样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SVD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迭代性能（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64*8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瑞利矩阵）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7600315" y="1037590"/>
            <a:ext cx="3028315" cy="88455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/>
              <a:t>角域采样</a:t>
            </a:r>
            <a:r>
              <a:rPr lang="en-US" altLang="zh-CN"/>
              <a:t>SVD</a:t>
            </a:r>
            <a:r>
              <a:rPr lang="zh-CN" altLang="en-US"/>
              <a:t>在子空间迭代中具备着更快的相对误差衰减速度。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" y="935355"/>
            <a:ext cx="3115310" cy="24288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465" y="855980"/>
            <a:ext cx="3074670" cy="2508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" y="3475355"/>
            <a:ext cx="3134995" cy="2546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7110" y="3429000"/>
            <a:ext cx="3014345" cy="24561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135" y="3429000"/>
            <a:ext cx="3058160" cy="2521585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7600315" y="2233295"/>
            <a:ext cx="3028315" cy="88455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/>
              <a:t>但是角域采样</a:t>
            </a:r>
            <a:r>
              <a:rPr lang="en-US" altLang="zh-CN"/>
              <a:t>SVD</a:t>
            </a:r>
            <a:r>
              <a:rPr lang="zh-CN" altLang="en-US"/>
              <a:t>在较小奇异值、较大采样数时非常不稳定</a:t>
            </a:r>
          </a:p>
        </p:txBody>
      </p:sp>
      <p:sp>
        <p:nvSpPr>
          <p:cNvPr id="13" name="矩形 12"/>
          <p:cNvSpPr/>
          <p:nvPr/>
        </p:nvSpPr>
        <p:spPr>
          <a:xfrm>
            <a:off x="1611630" y="6045835"/>
            <a:ext cx="4068445" cy="6096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注：此为单个矩阵的迭代过程，</a:t>
            </a:r>
            <a:r>
              <a:rPr lang="en-US" altLang="zh-CN"/>
              <a:t>k</a:t>
            </a:r>
            <a:r>
              <a:rPr lang="zh-CN" altLang="en-US"/>
              <a:t>值</a:t>
            </a:r>
            <a:r>
              <a:rPr lang="zh-CN" altLang="en-US">
                <a:sym typeface="+mn-ea"/>
              </a:rPr>
              <a:t>选取分别为</a:t>
            </a:r>
            <a:r>
              <a:rPr lang="en-US" altLang="zh-CN">
                <a:sym typeface="+mn-ea"/>
              </a:rPr>
              <a:t>1, 4, 1, 2, 4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0"/>
            <a:ext cx="8178165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16bit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下的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RSVD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与角域采样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SVD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迭代性能（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64*8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瑞利矩阵）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45" y="923290"/>
            <a:ext cx="4274820" cy="34912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565" y="856615"/>
            <a:ext cx="4300855" cy="355790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9019540" y="2159000"/>
            <a:ext cx="3107055" cy="102044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注：此为</a:t>
            </a:r>
            <a:r>
              <a:rPr lang="en-US" altLang="zh-CN"/>
              <a:t>1e4</a:t>
            </a:r>
            <a:r>
              <a:rPr lang="zh-CN" altLang="en-US"/>
              <a:t>个矩阵的迭代过程均值，</a:t>
            </a:r>
            <a:r>
              <a:rPr lang="en-US" altLang="zh-CN"/>
              <a:t>k</a:t>
            </a:r>
            <a:r>
              <a:rPr lang="zh-CN" altLang="en-US"/>
              <a:t>值</a:t>
            </a:r>
            <a:r>
              <a:rPr lang="zh-CN" altLang="en-US">
                <a:sym typeface="+mn-ea"/>
              </a:rPr>
              <a:t>选取分别为</a:t>
            </a:r>
            <a:r>
              <a:rPr lang="en-US" altLang="zh-CN">
                <a:sym typeface="+mn-ea"/>
              </a:rPr>
              <a:t>1, 2</a:t>
            </a:r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500380" y="4491355"/>
            <a:ext cx="8433435" cy="88455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/>
              <a:t>在仅考虑第一奇异值情况下，两种</a:t>
            </a:r>
            <a:r>
              <a:rPr lang="en-US" altLang="zh-CN"/>
              <a:t>SVD</a:t>
            </a:r>
            <a:r>
              <a:rPr lang="zh-CN"/>
              <a:t>方式通过大量的迭代获得要低于完整</a:t>
            </a:r>
            <a:r>
              <a:rPr lang="en-US" altLang="zh-CN"/>
              <a:t>16bit SVD</a:t>
            </a:r>
            <a:r>
              <a:rPr lang="zh-CN" altLang="en-US"/>
              <a:t>的误差，且靠近</a:t>
            </a:r>
            <a:r>
              <a:rPr lang="en-US" altLang="zh-CN"/>
              <a:t>64bit</a:t>
            </a:r>
            <a:r>
              <a:rPr lang="zh-CN" altLang="en-US"/>
              <a:t>截断为</a:t>
            </a:r>
            <a:r>
              <a:rPr lang="en-US" altLang="zh-CN"/>
              <a:t>16bit</a:t>
            </a:r>
            <a:r>
              <a:rPr lang="zh-CN" altLang="en-US"/>
              <a:t>的</a:t>
            </a:r>
            <a:r>
              <a:rPr lang="en-US" altLang="zh-CN"/>
              <a:t>SVD</a:t>
            </a:r>
            <a:r>
              <a:rPr lang="zh-CN" altLang="en-US"/>
              <a:t>误差。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500380" y="5541645"/>
            <a:ext cx="8519160" cy="88455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/>
              <a:t>在考虑多个奇异值时，角域会随着迭代产生极大的偏差，而</a:t>
            </a:r>
            <a:r>
              <a:rPr lang="en-US" altLang="zh-CN"/>
              <a:t>RSVD</a:t>
            </a:r>
            <a:r>
              <a:rPr lang="zh-CN" altLang="en-US"/>
              <a:t>仍可以优于</a:t>
            </a:r>
            <a:r>
              <a:rPr lang="en-US" altLang="zh-CN"/>
              <a:t>16bit</a:t>
            </a:r>
            <a:r>
              <a:rPr lang="zh-CN" altLang="en-US"/>
              <a:t>完整</a:t>
            </a:r>
            <a:r>
              <a:rPr lang="en-US" altLang="zh-CN"/>
              <a:t>SVD</a:t>
            </a:r>
            <a:r>
              <a:rPr lang="zh-CN" altLang="en-US"/>
              <a:t>，但是在实际仿真中，</a:t>
            </a:r>
            <a:r>
              <a:rPr lang="en-US" altLang="zh-CN"/>
              <a:t>k=2</a:t>
            </a:r>
            <a:r>
              <a:rPr lang="zh-CN" altLang="en-US"/>
              <a:t>的迭代角域有效计算率为</a:t>
            </a:r>
            <a:r>
              <a:rPr lang="en-US" altLang="zh-CN"/>
              <a:t>65%</a:t>
            </a:r>
            <a:r>
              <a:rPr lang="zh-CN" altLang="en-US"/>
              <a:t>，而</a:t>
            </a:r>
            <a:r>
              <a:rPr lang="en-US" altLang="zh-CN"/>
              <a:t>RSVD</a:t>
            </a:r>
            <a:r>
              <a:rPr lang="zh-CN" altLang="en-US"/>
              <a:t>仅有</a:t>
            </a:r>
            <a:r>
              <a:rPr lang="en-US" altLang="zh-CN"/>
              <a:t>38%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0"/>
            <a:ext cx="8178165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在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16bit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下的</a:t>
            </a:r>
            <a:r>
              <a:rPr kumimoji="0" 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通信系统性能仿真</a:t>
            </a:r>
          </a:p>
        </p:txBody>
      </p:sp>
      <p:graphicFrame>
        <p:nvGraphicFramePr>
          <p:cNvPr id="21" name="表格 3"/>
          <p:cNvGraphicFramePr>
            <a:graphicFrameLocks noGrp="1"/>
          </p:cNvGraphicFramePr>
          <p:nvPr/>
        </p:nvGraphicFramePr>
        <p:xfrm>
          <a:off x="625162" y="1554280"/>
          <a:ext cx="10948035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7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70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7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5035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仿真参数设置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9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信道编码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LDPC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码长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648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9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码率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3/4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调制方式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64QAM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9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信道模型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瑞利信道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信道维度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8×64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9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单用户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流数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9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预编码算法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SVD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信道实现数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5e5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9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性能指标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BLER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信道发送块数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1e2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29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子空间迭代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SVD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算法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角域采样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SVD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比较对象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16bit Lanczos SVD</a:t>
                      </a:r>
                    </a:p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32bit Lanczos SVD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9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子空间迭代次数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采样数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SNR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dB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-8:1:-2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35" y="3699510"/>
            <a:ext cx="3657600" cy="28721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475" y="3703955"/>
            <a:ext cx="3683000" cy="2873375"/>
          </a:xfrm>
          <a:prstGeom prst="rect">
            <a:avLst/>
          </a:prstGeom>
        </p:spPr>
      </p:pic>
      <p:graphicFrame>
        <p:nvGraphicFramePr>
          <p:cNvPr id="7" name="表格 6"/>
          <p:cNvGraphicFramePr/>
          <p:nvPr/>
        </p:nvGraphicFramePr>
        <p:xfrm>
          <a:off x="441325" y="885825"/>
          <a:ext cx="10774680" cy="2813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8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4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5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71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71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71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971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971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9337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SNR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735">
                <a:tc row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BLER</a:t>
                      </a:r>
                    </a:p>
                  </a:txBody>
                  <a:tcPr vert="wordArtVertRtl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16bit lanczos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0.9906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0.8012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0.2809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0.0844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0.0744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7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32bit lanczos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1.0000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0.9894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0.7782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0.2159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0.0107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0.00011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7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16bit </a:t>
                      </a:r>
                      <a:r>
                        <a:rPr lang="zh-CN" altLang="en-US"/>
                        <a:t>角域采样迭代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0.9999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0.9893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0.7788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0.2176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0.0106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0.00012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360"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相对误差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迭代与</a:t>
                      </a:r>
                      <a:r>
                        <a:rPr lang="en-US" altLang="zh-CN"/>
                        <a:t>32bit</a:t>
                      </a:r>
                      <a:r>
                        <a:rPr lang="zh-CN" altLang="en-US"/>
                        <a:t>相对误差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1e-7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1.88e-5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-8.02e-5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7.168e-5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0.0077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-0.0088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0.0577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3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迭代与</a:t>
                      </a:r>
                      <a:r>
                        <a:rPr lang="en-US" altLang="zh-CN"/>
                        <a:t>16bit</a:t>
                      </a:r>
                      <a:r>
                        <a:rPr lang="zh-CN" altLang="en-US"/>
                        <a:t>相对误差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4.276e-5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-4.99e-4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-5.77e-4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-0.0077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-0.0235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-0.3502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226820" y="345440"/>
            <a:ext cx="8178165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在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16bit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下的</a:t>
            </a:r>
            <a:r>
              <a:rPr kumimoji="0" 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通信系统性能仿真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9157335" y="4956175"/>
            <a:ext cx="2543810" cy="142367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ym typeface="+mn-ea"/>
              </a:rPr>
              <a:t>子空间迭代在单流情况下几乎完全优于</a:t>
            </a:r>
            <a:r>
              <a:rPr lang="en-US" altLang="zh-CN">
                <a:sym typeface="+mn-ea"/>
              </a:rPr>
              <a:t>16bit</a:t>
            </a:r>
            <a:r>
              <a:rPr lang="zh-CN" altLang="en-US">
                <a:sym typeface="+mn-ea"/>
              </a:rPr>
              <a:t>完整</a:t>
            </a:r>
            <a:r>
              <a:rPr lang="en-US" altLang="zh-CN">
                <a:sym typeface="+mn-ea"/>
              </a:rPr>
              <a:t>SVD</a:t>
            </a:r>
            <a:r>
              <a:rPr lang="zh-CN" altLang="en-US">
                <a:sym typeface="+mn-ea"/>
              </a:rPr>
              <a:t>的通信性能，且可以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逼近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32bitSVD</a:t>
            </a:r>
            <a:r>
              <a:rPr lang="zh-CN" altLang="en-US">
                <a:sym typeface="+mn-ea"/>
              </a:rPr>
              <a:t>的通信性能。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57335" y="3840480"/>
                <a:ext cx="2544445" cy="912495"/>
              </a:xfrm>
              <a:prstGeom prst="rect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/>
                  <a:t>相对误差计算：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BLER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iter</m:t>
                            </m:r>
                          </m:sub>
                        </m:sSub>
                        <m:r>
                          <a:rPr lang="en-US" altLang="zh-CN" sz="200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BLER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32 </m:t>
                            </m:r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or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 16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BLER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32 </m:t>
                            </m:r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or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 16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00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335" y="3840480"/>
                <a:ext cx="2544445" cy="912495"/>
              </a:xfrm>
              <a:prstGeom prst="rect">
                <a:avLst/>
              </a:prstGeom>
              <a:blipFill rotWithShape="1">
                <a:blip r:embed="rId4"/>
                <a:stretch>
                  <a:fillRect l="-250" t="-696" r="-250" b="-696"/>
                </a:stretch>
              </a:blip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0"/>
            <a:ext cx="8178165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子空间迭代总结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546100" y="1083310"/>
            <a:ext cx="4970780" cy="122364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ym typeface="+mn-ea"/>
              </a:rPr>
              <a:t>原理：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通过迭代加速奇异值衰减，使得能在最大奇异值方向获得正交基进行降维（无论</a:t>
            </a:r>
            <a:r>
              <a:rPr lang="en-US" altLang="zh-CN">
                <a:sym typeface="+mn-ea"/>
              </a:rPr>
              <a:t>RSVD</a:t>
            </a:r>
            <a:r>
              <a:rPr lang="zh-CN" altLang="en-US">
                <a:sym typeface="+mn-ea"/>
              </a:rPr>
              <a:t>或角域采样</a:t>
            </a:r>
            <a:r>
              <a:rPr lang="en-US" altLang="zh-CN">
                <a:sym typeface="+mn-ea"/>
              </a:rPr>
              <a:t>SVD</a:t>
            </a:r>
            <a:r>
              <a:rPr lang="zh-CN" altLang="en-US">
                <a:sym typeface="+mn-ea"/>
              </a:rPr>
              <a:t>）。</a:t>
            </a:r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46100" y="2880995"/>
            <a:ext cx="4970780" cy="122364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ym typeface="+mn-ea"/>
              </a:rPr>
              <a:t>复杂度：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低流场景下较大的迭代次数也没有导致</a:t>
            </a:r>
            <a:r>
              <a:rPr lang="en-US" altLang="zh-CN">
                <a:sym typeface="+mn-ea"/>
              </a:rPr>
              <a:t>Flops</a:t>
            </a:r>
            <a:r>
              <a:rPr lang="zh-CN" altLang="en-US">
                <a:sym typeface="+mn-ea"/>
              </a:rPr>
              <a:t>的增加，甚至从</a:t>
            </a:r>
            <a:r>
              <a:rPr lang="en-US" altLang="zh-CN">
                <a:sym typeface="+mn-ea"/>
              </a:rPr>
              <a:t>Flops</a:t>
            </a:r>
            <a:r>
              <a:rPr lang="zh-CN" altLang="en-US">
                <a:sym typeface="+mn-ea"/>
              </a:rPr>
              <a:t>数和计算时间上实现进一步降低。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圆角矩形 11"/>
              <p:cNvSpPr/>
              <p:nvPr/>
            </p:nvSpPr>
            <p:spPr>
              <a:xfrm>
                <a:off x="546100" y="4678680"/>
                <a:ext cx="4970780" cy="1223645"/>
              </a:xfrm>
              <a:prstGeom prst="roundRect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>
                    <a:sym typeface="+mn-ea"/>
                  </a:rPr>
                  <a:t>误差传播分析：</a:t>
                </a:r>
                <a:endParaRPr lang="zh-CN" altLang="en-US"/>
              </a:p>
              <a:p>
                <a:pPr algn="l"/>
                <a:r>
                  <a:rPr lang="zh-CN">
                    <a:sym typeface="+mn-ea"/>
                  </a:rPr>
                  <a:t>迭代部分仅是为了找寻投影空间的正交基（列向量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(:,1: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>
                    <a:sym typeface="+mn-ea"/>
                  </a:rPr>
                  <a:t>），其并非直接导致计算的错误，计算误差来源于迭代寻找基底时的偏差。</a:t>
                </a:r>
                <a:endParaRPr lang="zh-CN" altLang="en-US"/>
              </a:p>
            </p:txBody>
          </p:sp>
        </mc:Choice>
        <mc:Fallback xmlns="">
          <p:sp>
            <p:nvSpPr>
              <p:cNvPr id="12" name="圆角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0" y="4678680"/>
                <a:ext cx="4970780" cy="1223645"/>
              </a:xfrm>
              <a:prstGeom prst="roundRect">
                <a:avLst/>
              </a:prstGeom>
              <a:blipFill rotWithShape="1">
                <a:blip r:embed="rId2"/>
                <a:stretch>
                  <a:fillRect l="-128" t="-519" r="-128" b="-519"/>
                </a:stretch>
              </a:blip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圆角矩形 12"/>
          <p:cNvSpPr/>
          <p:nvPr/>
        </p:nvSpPr>
        <p:spPr>
          <a:xfrm>
            <a:off x="6537960" y="1083310"/>
            <a:ext cx="4970780" cy="122364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/>
              <a:t>优点：</a:t>
            </a:r>
          </a:p>
          <a:p>
            <a:pPr algn="l"/>
            <a:r>
              <a:rPr lang="zh-CN"/>
              <a:t>减少了误差传播，降低计算复杂度，降低计算时间，能显著减小</a:t>
            </a:r>
            <a:r>
              <a:rPr lang="en-US" altLang="zh-CN"/>
              <a:t>BLER</a:t>
            </a:r>
            <a:r>
              <a:rPr lang="zh-CN"/>
              <a:t>误差，</a:t>
            </a:r>
            <a:r>
              <a:rPr lang="en-US" altLang="zh-CN"/>
              <a:t>16bit</a:t>
            </a:r>
            <a:r>
              <a:rPr lang="zh-CN" altLang="en-US"/>
              <a:t>的子空间迭代能</a:t>
            </a:r>
            <a:r>
              <a:rPr lang="zh-CN"/>
              <a:t>逼近</a:t>
            </a:r>
            <a:r>
              <a:rPr lang="en-US" altLang="zh-CN"/>
              <a:t>32bit</a:t>
            </a:r>
            <a:r>
              <a:rPr lang="zh-CN" altLang="en-US"/>
              <a:t>完整</a:t>
            </a:r>
            <a:r>
              <a:rPr lang="en-US" altLang="zh-CN"/>
              <a:t>SVD</a:t>
            </a:r>
            <a:r>
              <a:rPr lang="zh-CN" altLang="en-US"/>
              <a:t>性能。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537960" y="2880995"/>
            <a:ext cx="4970780" cy="122364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>
                <a:sym typeface="+mn-ea"/>
              </a:rPr>
              <a:t>局限：</a:t>
            </a:r>
          </a:p>
          <a:p>
            <a:pPr algn="l"/>
            <a:r>
              <a:rPr lang="zh-CN"/>
              <a:t>目前仅在</a:t>
            </a:r>
            <a:r>
              <a:rPr lang="en-US" altLang="zh-CN"/>
              <a:t>k=1</a:t>
            </a:r>
            <a:r>
              <a:rPr lang="zh-CN" altLang="en-US"/>
              <a:t>低流场景下可以通过迭代来换取性能的优化，但在</a:t>
            </a:r>
            <a:r>
              <a:rPr lang="zh-CN"/>
              <a:t>高采样数下</a:t>
            </a:r>
            <a:r>
              <a:rPr lang="en-US" altLang="zh-CN"/>
              <a:t>Flops</a:t>
            </a:r>
            <a:r>
              <a:rPr lang="zh-CN" altLang="en-US"/>
              <a:t>和</a:t>
            </a:r>
            <a:r>
              <a:rPr lang="zh-CN"/>
              <a:t>误差传播随迭代次数飙升，无法获得多流场景的增益。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1034" y="599179"/>
            <a:ext cx="10661650" cy="54698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7.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01034" y="599179"/>
            <a:ext cx="3169920" cy="5469255"/>
          </a:xfrm>
          <a:prstGeom prst="rect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924714" y="4531099"/>
            <a:ext cx="1537970" cy="1537970"/>
            <a:chOff x="15573" y="6825"/>
            <a:chExt cx="2422" cy="2422"/>
          </a:xfrm>
        </p:grpSpPr>
        <p:sp>
          <p:nvSpPr>
            <p:cNvPr id="6" name="直角三角形 5"/>
            <p:cNvSpPr/>
            <p:nvPr/>
          </p:nvSpPr>
          <p:spPr>
            <a:xfrm flipH="1">
              <a:off x="15573" y="6825"/>
              <a:ext cx="2422" cy="2422"/>
            </a:xfrm>
            <a:prstGeom prst="rtTriangle">
              <a:avLst/>
            </a:prstGeom>
            <a:solidFill>
              <a:srgbClr val="3D586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flipH="1">
              <a:off x="16017" y="7268"/>
              <a:ext cx="1978" cy="197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flipH="1">
              <a:off x="16439" y="7690"/>
              <a:ext cx="1556" cy="1556"/>
            </a:xfrm>
            <a:prstGeom prst="rtTriangle">
              <a:avLst/>
            </a:prstGeom>
            <a:solidFill>
              <a:srgbClr val="3D586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074209" y="2808344"/>
            <a:ext cx="18878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087544" y="2502214"/>
            <a:ext cx="1887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PART ONE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65270" y="3260090"/>
            <a:ext cx="709168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GB" altLang="zh-CN" sz="36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SVD</a:t>
            </a:r>
            <a:r>
              <a:rPr lang="zh-CN" altLang="en-US" sz="36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预编码</a:t>
            </a:r>
            <a:r>
              <a:rPr lang="en-US" altLang="zh-CN" sz="36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EFP</a:t>
            </a:r>
            <a:r>
              <a:rPr lang="zh-CN" altLang="en-US" sz="36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仿真</a:t>
            </a:r>
            <a:endParaRPr lang="zh-CN" altLang="en-US" sz="3600" b="1" noProof="0" dirty="0">
              <a:solidFill>
                <a:srgbClr val="3D5864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1020724" y="784499"/>
            <a:ext cx="207010" cy="207010"/>
          </a:xfrm>
          <a:prstGeom prst="ellipse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仿真流程和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参数设置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21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900642"/>
              </p:ext>
            </p:extLst>
          </p:nvPr>
        </p:nvGraphicFramePr>
        <p:xfrm>
          <a:off x="6795761" y="1280632"/>
          <a:ext cx="3935375" cy="435805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75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802">
                <a:tc grid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仿真参数</a:t>
                      </a:r>
                      <a:r>
                        <a:rPr lang="zh-CN" altLang="en-US" sz="1600" b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设置</a:t>
                      </a:r>
                      <a:endParaRPr lang="zh-CN" altLang="en-US" sz="16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0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4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信道编码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LDPC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40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4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码长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648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0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4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码率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3/4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40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4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调制方式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64QAM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40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4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信道模型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4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瑞利信道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40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4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信道维度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8×64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40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4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用户数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4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单用户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40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4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流数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1/2/4/8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303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4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预编码算法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SVD(</a:t>
                      </a:r>
                      <a:r>
                        <a:rPr lang="en-US" altLang="zh-CN" sz="1400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lanczos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r>
                        <a:rPr lang="zh-CN" altLang="en-US" sz="14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预编码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140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4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信道实现数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1e4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1407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4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信道发送块数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1e2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369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4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性能指标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BLER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4" name="图片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9" r="18123"/>
          <a:stretch>
            <a:fillRect/>
          </a:stretch>
        </p:blipFill>
        <p:spPr bwMode="auto">
          <a:xfrm>
            <a:off x="1226820" y="1280632"/>
            <a:ext cx="4488180" cy="4571528"/>
          </a:xfrm>
          <a:prstGeom prst="rect">
            <a:avLst/>
          </a:prstGeom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8401BB4-02AD-423E-A4A0-DCA845AD8D04}"/>
              </a:ext>
            </a:extLst>
          </p:cNvPr>
          <p:cNvSpPr txBox="1"/>
          <p:nvPr/>
        </p:nvSpPr>
        <p:spPr>
          <a:xfrm>
            <a:off x="2704011" y="593053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仿真流程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9C0781-A61F-4B0F-B399-BDEC1E121952}"/>
              </a:ext>
            </a:extLst>
          </p:cNvPr>
          <p:cNvSpPr txBox="1"/>
          <p:nvPr/>
        </p:nvSpPr>
        <p:spPr>
          <a:xfrm>
            <a:off x="8177348" y="5930537"/>
            <a:ext cx="1774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仿真参数设置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8586" y="106040"/>
            <a:ext cx="8178165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SVD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sz="2000" b="1" dirty="0" err="1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lanczos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预编码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EFP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仿真结果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7C0976-B837-464B-867A-BFBF392A6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397" y="570874"/>
            <a:ext cx="3693435" cy="29334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FB433E-81DB-464A-A23C-B78787A9A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5754" y="3524837"/>
            <a:ext cx="3826892" cy="32133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2A665D-3E3E-4A3E-AB77-D9D8756F4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1015" y="3509988"/>
            <a:ext cx="3772238" cy="320733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79F47D8-132B-4347-8C6C-0B4AFFDC2A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41861"/>
            <a:ext cx="470263" cy="48858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782FE8D-E0E7-4CF0-AB47-FD6C3DF2F8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109" y="64637"/>
            <a:ext cx="1287746" cy="482220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2A7EF8F-244E-4554-9235-989D881F727E}"/>
              </a:ext>
            </a:extLst>
          </p:cNvPr>
          <p:cNvCxnSpPr/>
          <p:nvPr/>
        </p:nvCxnSpPr>
        <p:spPr>
          <a:xfrm>
            <a:off x="222069" y="561707"/>
            <a:ext cx="11802291" cy="0"/>
          </a:xfrm>
          <a:prstGeom prst="line">
            <a:avLst/>
          </a:prstGeom>
          <a:ln>
            <a:solidFill>
              <a:srgbClr val="3D586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3291689E-CD82-4E51-81AA-93FB2760A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56954"/>
              </p:ext>
            </p:extLst>
          </p:nvPr>
        </p:nvGraphicFramePr>
        <p:xfrm>
          <a:off x="6953746" y="4242540"/>
          <a:ext cx="5070614" cy="19412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3690">
                  <a:extLst>
                    <a:ext uri="{9D8B030D-6E8A-4147-A177-3AD203B41FA5}">
                      <a16:colId xmlns:a16="http://schemas.microsoft.com/office/drawing/2014/main" val="1534960092"/>
                    </a:ext>
                  </a:extLst>
                </a:gridCol>
                <a:gridCol w="1236394">
                  <a:extLst>
                    <a:ext uri="{9D8B030D-6E8A-4147-A177-3AD203B41FA5}">
                      <a16:colId xmlns:a16="http://schemas.microsoft.com/office/drawing/2014/main" val="306148035"/>
                    </a:ext>
                  </a:extLst>
                </a:gridCol>
                <a:gridCol w="1523254">
                  <a:extLst>
                    <a:ext uri="{9D8B030D-6E8A-4147-A177-3AD203B41FA5}">
                      <a16:colId xmlns:a16="http://schemas.microsoft.com/office/drawing/2014/main" val="3104541662"/>
                    </a:ext>
                  </a:extLst>
                </a:gridCol>
                <a:gridCol w="1167276">
                  <a:extLst>
                    <a:ext uri="{9D8B030D-6E8A-4147-A177-3AD203B41FA5}">
                      <a16:colId xmlns:a16="http://schemas.microsoft.com/office/drawing/2014/main" val="3956384591"/>
                    </a:ext>
                  </a:extLst>
                </a:gridCol>
              </a:tblGrid>
              <a:tr h="313073">
                <a:tc rowSpan="2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流数</a:t>
                      </a: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高精度</a:t>
                      </a:r>
                      <a:r>
                        <a:rPr lang="en-US" altLang="zh-CN" sz="14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FP64</a:t>
                      </a:r>
                      <a:r>
                        <a:rPr lang="zh-CN" sz="14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的误块率</a:t>
                      </a:r>
                      <a:r>
                        <a:rPr lang="en-US" sz="14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BLER</a:t>
                      </a:r>
                      <a:endParaRPr lang="zh-CN" sz="14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110045"/>
                  </a:ext>
                </a:extLst>
              </a:tr>
              <a:tr h="2905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1e-1</a:t>
                      </a:r>
                      <a:endParaRPr lang="zh-CN" sz="14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1e-2</a:t>
                      </a:r>
                      <a:endParaRPr lang="zh-CN" sz="14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1e-3</a:t>
                      </a:r>
                      <a:endParaRPr lang="zh-CN" sz="14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1574"/>
                  </a:ext>
                </a:extLst>
              </a:tr>
              <a:tr h="334409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1400" kern="100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-0.9273</a:t>
                      </a:r>
                      <a:endParaRPr lang="zh-CN" sz="14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-3.6977</a:t>
                      </a:r>
                      <a:endParaRPr lang="zh-CN" sz="14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-7.6811</a:t>
                      </a:r>
                      <a:endParaRPr lang="zh-CN" sz="14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814075"/>
                  </a:ext>
                </a:extLst>
              </a:tr>
              <a:tr h="334409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400" kern="100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-0.8899</a:t>
                      </a:r>
                      <a:endParaRPr lang="zh-CN" sz="14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-3.4669</a:t>
                      </a:r>
                      <a:endParaRPr lang="zh-CN" sz="14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-6.4571</a:t>
                      </a:r>
                      <a:endParaRPr lang="zh-CN" sz="14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37750"/>
                  </a:ext>
                </a:extLst>
              </a:tr>
              <a:tr h="334409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400" kern="100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-0.2296</a:t>
                      </a:r>
                      <a:endParaRPr lang="zh-CN" sz="14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-0.8044</a:t>
                      </a:r>
                      <a:endParaRPr lang="zh-CN" sz="14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-3.3822</a:t>
                      </a:r>
                      <a:endParaRPr lang="zh-CN" sz="14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279568"/>
                  </a:ext>
                </a:extLst>
              </a:tr>
              <a:tr h="334409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4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-0.0044</a:t>
                      </a:r>
                      <a:endParaRPr lang="zh-CN" sz="14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-0.1142</a:t>
                      </a:r>
                      <a:endParaRPr lang="zh-CN" sz="14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-0.6160</a:t>
                      </a:r>
                      <a:endParaRPr lang="zh-CN" sz="140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873290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921FDDBB-5167-4DE8-BD66-2478018D0F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1100" y="576558"/>
            <a:ext cx="3772238" cy="2933430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B5A855E6-8709-46E5-A6F6-4953A52F8E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553758"/>
              </p:ext>
            </p:extLst>
          </p:nvPr>
        </p:nvGraphicFramePr>
        <p:xfrm>
          <a:off x="6960469" y="2601410"/>
          <a:ext cx="5005528" cy="299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AxMath" r:id="rId10" imgW="3957120" imgH="238320" progId="Equation.AxMath">
                  <p:embed/>
                </p:oleObj>
              </mc:Choice>
              <mc:Fallback>
                <p:oleObj name="AxMath" r:id="rId10" imgW="3957120" imgH="238320" progId="Equation.AxMath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4DB1B194-4BC9-43D9-A2F2-338109E3F1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0469" y="2601410"/>
                        <a:ext cx="5005528" cy="2998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82DB452B-CE38-44E8-9B8D-E1F895FB8F94}"/>
              </a:ext>
            </a:extLst>
          </p:cNvPr>
          <p:cNvSpPr txBox="1"/>
          <p:nvPr/>
        </p:nvSpPr>
        <p:spPr>
          <a:xfrm>
            <a:off x="6844938" y="2043071"/>
            <a:ext cx="6315890" cy="45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EFP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与基线的相对误块率，计算公式如下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CCBC3CB-0A60-4BCB-BC1B-B8977785C2EB}"/>
              </a:ext>
            </a:extLst>
          </p:cNvPr>
          <p:cNvCxnSpPr/>
          <p:nvPr/>
        </p:nvCxnSpPr>
        <p:spPr>
          <a:xfrm>
            <a:off x="437606" y="1134836"/>
            <a:ext cx="1495697" cy="0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DDC3D86-A189-48CD-A2AB-46D1C9B22434}"/>
              </a:ext>
            </a:extLst>
          </p:cNvPr>
          <p:cNvCxnSpPr>
            <a:cxnSpLocks/>
          </p:cNvCxnSpPr>
          <p:nvPr/>
        </p:nvCxnSpPr>
        <p:spPr>
          <a:xfrm>
            <a:off x="437606" y="1477736"/>
            <a:ext cx="1806484" cy="0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51F70B5-E1A4-49C2-8FBF-83031933201B}"/>
              </a:ext>
            </a:extLst>
          </p:cNvPr>
          <p:cNvCxnSpPr>
            <a:cxnSpLocks/>
          </p:cNvCxnSpPr>
          <p:nvPr/>
        </p:nvCxnSpPr>
        <p:spPr>
          <a:xfrm>
            <a:off x="437606" y="1820636"/>
            <a:ext cx="2016034" cy="0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D6A26586-E769-4D2C-A45C-B0A741CA9AEF}"/>
              </a:ext>
            </a:extLst>
          </p:cNvPr>
          <p:cNvSpPr txBox="1"/>
          <p:nvPr/>
        </p:nvSpPr>
        <p:spPr>
          <a:xfrm>
            <a:off x="6420862" y="3873659"/>
            <a:ext cx="6315890" cy="334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相同高精度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EFP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与基线的相对误块率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(dB) 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50797D4B-14FC-42A5-95BF-78C2855D64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619" t="8801" r="10589" b="77291"/>
          <a:stretch/>
        </p:blipFill>
        <p:spPr>
          <a:xfrm>
            <a:off x="6960469" y="817963"/>
            <a:ext cx="4734523" cy="968853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17999989-45F5-4C18-9BEE-636BD7DC9DDA}"/>
              </a:ext>
            </a:extLst>
          </p:cNvPr>
          <p:cNvSpPr txBox="1"/>
          <p:nvPr/>
        </p:nvSpPr>
        <p:spPr>
          <a:xfrm>
            <a:off x="6340831" y="1724275"/>
            <a:ext cx="6315890" cy="334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图例说明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Rectangle 7">
            <a:extLst>
              <a:ext uri="{FF2B5EF4-FFF2-40B4-BE49-F238E27FC236}">
                <a16:creationId xmlns:a16="http://schemas.microsoft.com/office/drawing/2014/main" id="{0A523450-6848-4B93-B451-5BFAF94E3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4938" y="2903596"/>
            <a:ext cx="5238254" cy="870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正代表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EFP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相对基线减小，性能提升；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负代表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EFP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相对基线增加，性能衰减。 </a:t>
            </a:r>
          </a:p>
        </p:txBody>
      </p:sp>
    </p:spTree>
    <p:extLst>
      <p:ext uri="{BB962C8B-B14F-4D97-AF65-F5344CB8AC3E}">
        <p14:creationId xmlns:p14="http://schemas.microsoft.com/office/powerpoint/2010/main" val="149482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8586" y="106040"/>
            <a:ext cx="8178165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SVD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sz="2000" b="1" dirty="0" err="1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lanczos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预编码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EFP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自动指数偏移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79F47D8-132B-4347-8C6C-0B4AFFDC2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41861"/>
            <a:ext cx="470263" cy="48858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782FE8D-E0E7-4CF0-AB47-FD6C3DF2F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109" y="64637"/>
            <a:ext cx="1287746" cy="482220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2A7EF8F-244E-4554-9235-989D881F727E}"/>
              </a:ext>
            </a:extLst>
          </p:cNvPr>
          <p:cNvCxnSpPr/>
          <p:nvPr/>
        </p:nvCxnSpPr>
        <p:spPr>
          <a:xfrm>
            <a:off x="222069" y="561707"/>
            <a:ext cx="11802291" cy="0"/>
          </a:xfrm>
          <a:prstGeom prst="line">
            <a:avLst/>
          </a:prstGeom>
          <a:ln>
            <a:solidFill>
              <a:srgbClr val="3D586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Rectangle 2">
            <a:extLst>
              <a:ext uri="{FF2B5EF4-FFF2-40B4-BE49-F238E27FC236}">
                <a16:creationId xmlns:a16="http://schemas.microsoft.com/office/drawing/2014/main" id="{0E9B852D-77F1-4EF8-B5CD-927682956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96C0FC1-B5E8-4D50-8F3B-2B256C84D7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16" r="6160"/>
          <a:stretch/>
        </p:blipFill>
        <p:spPr>
          <a:xfrm>
            <a:off x="51689" y="2452401"/>
            <a:ext cx="6622869" cy="389936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424CFA8-B333-47F0-9003-5A14D9873441}"/>
              </a:ext>
            </a:extLst>
          </p:cNvPr>
          <p:cNvSpPr/>
          <p:nvPr/>
        </p:nvSpPr>
        <p:spPr>
          <a:xfrm>
            <a:off x="165463" y="688467"/>
            <a:ext cx="11697789" cy="1701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为避免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SVD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计算过程中出现计算数值溢出的情况，采取自动指数偏移的方案。在计算过程中，预先设置指数偏移初始值，若计算结果的指数超过上下限，则修改指数偏移，实现数值范围的动态调整。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下图记录了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SVD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预编码过程中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EFP16 E5M11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指数位的变化情况，可以看到其范围变化存在阶段性。利用这一特性，指数位采用自动指数偏移的方案，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53806F5-4AC1-41D6-BE4A-91E76112E99C}"/>
              </a:ext>
            </a:extLst>
          </p:cNvPr>
          <p:cNvSpPr/>
          <p:nvPr/>
        </p:nvSpPr>
        <p:spPr>
          <a:xfrm>
            <a:off x="6486761" y="3201124"/>
            <a:ext cx="5705239" cy="1569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特征：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、改变指数偏移的次数为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47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次，占比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0.03%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，修改次数较少。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、数值范围变化存在阶段性。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、不同的信道、不同信噪比下，各阶段数值变化范围相似。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01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8586" y="106040"/>
            <a:ext cx="8178165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SVD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sz="2000" b="1" dirty="0" err="1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lanczos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预编码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EFP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仿真结果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79F47D8-132B-4347-8C6C-0B4AFFDC2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41861"/>
            <a:ext cx="470263" cy="48858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782FE8D-E0E7-4CF0-AB47-FD6C3DF2F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109" y="64637"/>
            <a:ext cx="1287746" cy="482220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2A7EF8F-244E-4554-9235-989D881F727E}"/>
              </a:ext>
            </a:extLst>
          </p:cNvPr>
          <p:cNvCxnSpPr/>
          <p:nvPr/>
        </p:nvCxnSpPr>
        <p:spPr>
          <a:xfrm>
            <a:off x="222069" y="561707"/>
            <a:ext cx="11802291" cy="0"/>
          </a:xfrm>
          <a:prstGeom prst="line">
            <a:avLst/>
          </a:prstGeom>
          <a:ln>
            <a:solidFill>
              <a:srgbClr val="3D586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066D9C21-8AF2-4182-9D9D-FAF570732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8580" y="982191"/>
            <a:ext cx="6283511" cy="5080603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9B8974A5-7F21-4212-AAE9-0B194DCFDB1E}"/>
              </a:ext>
            </a:extLst>
          </p:cNvPr>
          <p:cNvSpPr txBox="1"/>
          <p:nvPr/>
        </p:nvSpPr>
        <p:spPr>
          <a:xfrm>
            <a:off x="5942511" y="2084849"/>
            <a:ext cx="5912031" cy="2261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、输入输出从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FP8 E3M4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FP16 E5M11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，性能提升明显。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指数位的增大使得输入输出时的数值范围得以保留。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、输入输出从EFP8改到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EFP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16，以及从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FP16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改到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FP32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性能基本不变。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输入输出对精度并不敏感，确保数值没有溢出即可。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7F6C82A-DF78-41CD-84E1-FB793AACF7D3}"/>
              </a:ext>
            </a:extLst>
          </p:cNvPr>
          <p:cNvSpPr/>
          <p:nvPr/>
        </p:nvSpPr>
        <p:spPr>
          <a:xfrm>
            <a:off x="4625340" y="1938153"/>
            <a:ext cx="441960" cy="591687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9265834-4740-4778-8C87-F292BF931825}"/>
              </a:ext>
            </a:extLst>
          </p:cNvPr>
          <p:cNvSpPr/>
          <p:nvPr/>
        </p:nvSpPr>
        <p:spPr>
          <a:xfrm>
            <a:off x="4442460" y="2415540"/>
            <a:ext cx="1036320" cy="190500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CCD404D-36D2-4255-980D-C309D27CE9B3}"/>
              </a:ext>
            </a:extLst>
          </p:cNvPr>
          <p:cNvSpPr/>
          <p:nvPr/>
        </p:nvSpPr>
        <p:spPr>
          <a:xfrm>
            <a:off x="4267200" y="2910840"/>
            <a:ext cx="1211580" cy="304800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0E9B852D-77F1-4EF8-B5CD-927682956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95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8586" y="106040"/>
            <a:ext cx="8178165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SVD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sz="2000" b="1" dirty="0" err="1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lanczos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预编码输入输出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8bit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选择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79F47D8-132B-4347-8C6C-0B4AFFDC2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41861"/>
            <a:ext cx="470263" cy="48858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782FE8D-E0E7-4CF0-AB47-FD6C3DF2F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109" y="64637"/>
            <a:ext cx="1287746" cy="482220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2A7EF8F-244E-4554-9235-989D881F727E}"/>
              </a:ext>
            </a:extLst>
          </p:cNvPr>
          <p:cNvCxnSpPr/>
          <p:nvPr/>
        </p:nvCxnSpPr>
        <p:spPr>
          <a:xfrm>
            <a:off x="222069" y="561707"/>
            <a:ext cx="11802291" cy="0"/>
          </a:xfrm>
          <a:prstGeom prst="line">
            <a:avLst/>
          </a:prstGeom>
          <a:ln>
            <a:solidFill>
              <a:srgbClr val="3D586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Rectangle 2">
            <a:extLst>
              <a:ext uri="{FF2B5EF4-FFF2-40B4-BE49-F238E27FC236}">
                <a16:creationId xmlns:a16="http://schemas.microsoft.com/office/drawing/2014/main" id="{0E9B852D-77F1-4EF8-B5CD-927682956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C8018D7-CBB1-4757-831D-8D541EDFF0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65" y="3466254"/>
            <a:ext cx="3684712" cy="323027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DD72DB1-F42D-4760-B6F9-2B4D9FA218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90" y="3500844"/>
            <a:ext cx="3684711" cy="321535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6AEE005-BE70-4757-A200-FA6E3762AF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477" y="3533499"/>
            <a:ext cx="3919378" cy="317806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1D9053C-2DE8-4199-BE6E-A2673E266A9F}"/>
              </a:ext>
            </a:extLst>
          </p:cNvPr>
          <p:cNvSpPr txBox="1"/>
          <p:nvPr/>
        </p:nvSpPr>
        <p:spPr>
          <a:xfrm>
            <a:off x="4243829" y="1863961"/>
            <a:ext cx="7452871" cy="1522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根据输出数值的范围分布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，可以采用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3bit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指数位、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4bit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尾数位，指数偏移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bias = 7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，指数范围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[-7,0]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Sigma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，可以采用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2bit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指数位、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5bit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尾数位，指数偏移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bias = 0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，指数范围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[0,3]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，可以采用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3bit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指数位、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4bit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尾数位，指数偏移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bias = 7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，指数范围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[-7,0]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8C547AD-2817-4407-AF6D-D7AF96E1E08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" t="2572" r="6476"/>
          <a:stretch/>
        </p:blipFill>
        <p:spPr>
          <a:xfrm>
            <a:off x="607423" y="582906"/>
            <a:ext cx="3242854" cy="286055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A9F663B-42ED-4140-8409-AECEBA738D2E}"/>
              </a:ext>
            </a:extLst>
          </p:cNvPr>
          <p:cNvSpPr txBox="1"/>
          <p:nvPr/>
        </p:nvSpPr>
        <p:spPr>
          <a:xfrm>
            <a:off x="4243829" y="697359"/>
            <a:ext cx="8194620" cy="1153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针对输入数值，可以采用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3bit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指数位、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4bit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尾数位，指数偏移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bias = 7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指数范围：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FP8 E3M4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bias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设置为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，指数范围在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[-3,4]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，输入数值存在舍入误差，导致性能欠佳。</a:t>
            </a:r>
            <a:endParaRPr lang="en-US" altLang="zh-CN" sz="16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E4EAC81C-E377-4597-A6AC-042A8BA922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5174921"/>
              </p:ext>
            </p:extLst>
          </p:nvPr>
        </p:nvGraphicFramePr>
        <p:xfrm>
          <a:off x="5350568" y="1172098"/>
          <a:ext cx="1490863" cy="284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name="AxMath" r:id="rId10" imgW="1079830" imgH="206977" progId="Equation.AxMath">
                  <p:embed/>
                </p:oleObj>
              </mc:Choice>
              <mc:Fallback>
                <p:oleObj name="AxMath" r:id="rId10" imgW="1079830" imgH="206977" progId="Equation.AxMath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178BABA5-87F9-4E0F-95E3-B68D5FC553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0568" y="1172098"/>
                        <a:ext cx="1490863" cy="2841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4AA8AFE1-9F74-4A48-A625-76AE183EE6BE}"/>
              </a:ext>
            </a:extLst>
          </p:cNvPr>
          <p:cNvSpPr txBox="1"/>
          <p:nvPr/>
        </p:nvSpPr>
        <p:spPr>
          <a:xfrm>
            <a:off x="1399038" y="6610354"/>
            <a:ext cx="2398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输出数值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(U)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的指数位概率分布图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C55AAF1-B984-4A08-ABAC-2142C531B827}"/>
              </a:ext>
            </a:extLst>
          </p:cNvPr>
          <p:cNvSpPr txBox="1"/>
          <p:nvPr/>
        </p:nvSpPr>
        <p:spPr>
          <a:xfrm>
            <a:off x="683726" y="3335374"/>
            <a:ext cx="3313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输入数值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瑞利信道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的指数位概率分布图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前十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B980462-1F7A-4E05-A397-10F6736D05F0}"/>
              </a:ext>
            </a:extLst>
          </p:cNvPr>
          <p:cNvSpPr txBox="1"/>
          <p:nvPr/>
        </p:nvSpPr>
        <p:spPr>
          <a:xfrm>
            <a:off x="5155914" y="6610354"/>
            <a:ext cx="2682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输出数值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(Sigma)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的指数位概率分布图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7FF0E79-E623-411E-92ED-3737C9AD55D6}"/>
              </a:ext>
            </a:extLst>
          </p:cNvPr>
          <p:cNvSpPr txBox="1"/>
          <p:nvPr/>
        </p:nvSpPr>
        <p:spPr>
          <a:xfrm>
            <a:off x="9037697" y="6610354"/>
            <a:ext cx="2398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输出数值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(V)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的指数位概率分布图</a:t>
            </a:r>
          </a:p>
        </p:txBody>
      </p:sp>
    </p:spTree>
    <p:extLst>
      <p:ext uri="{BB962C8B-B14F-4D97-AF65-F5344CB8AC3E}">
        <p14:creationId xmlns:p14="http://schemas.microsoft.com/office/powerpoint/2010/main" val="777622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8586" y="106040"/>
            <a:ext cx="8178165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SVD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sz="2000" b="1" dirty="0" err="1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lanczos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预编码发送端与接收端精度匹配问题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79F47D8-132B-4347-8C6C-0B4AFFDC2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41861"/>
            <a:ext cx="470263" cy="48858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782FE8D-E0E7-4CF0-AB47-FD6C3DF2F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109" y="64637"/>
            <a:ext cx="1287746" cy="482220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2A7EF8F-244E-4554-9235-989D881F727E}"/>
              </a:ext>
            </a:extLst>
          </p:cNvPr>
          <p:cNvCxnSpPr/>
          <p:nvPr/>
        </p:nvCxnSpPr>
        <p:spPr>
          <a:xfrm>
            <a:off x="222069" y="561707"/>
            <a:ext cx="11802291" cy="0"/>
          </a:xfrm>
          <a:prstGeom prst="line">
            <a:avLst/>
          </a:prstGeom>
          <a:ln>
            <a:solidFill>
              <a:srgbClr val="3D586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Rectangle 2">
            <a:extLst>
              <a:ext uri="{FF2B5EF4-FFF2-40B4-BE49-F238E27FC236}">
                <a16:creationId xmlns:a16="http://schemas.microsoft.com/office/drawing/2014/main" id="{0E9B852D-77F1-4EF8-B5CD-927682956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3FBD120F-31BB-40FB-AF85-A4653A4517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8803216"/>
              </p:ext>
            </p:extLst>
          </p:nvPr>
        </p:nvGraphicFramePr>
        <p:xfrm>
          <a:off x="329568" y="1547159"/>
          <a:ext cx="2887663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9" name="AxMath" r:id="rId6" imgW="1587240" imgH="199080" progId="Equation.AxMath">
                  <p:embed/>
                </p:oleObj>
              </mc:Choice>
              <mc:Fallback>
                <p:oleObj name="AxMath" r:id="rId6" imgW="1587240" imgH="199080" progId="Equation.AxMath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3FBD120F-31BB-40FB-AF85-A4653A4517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9568" y="1547159"/>
                        <a:ext cx="2887663" cy="36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3457D22-5202-452D-96BB-DB91B4767A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105545"/>
              </p:ext>
            </p:extLst>
          </p:nvPr>
        </p:nvGraphicFramePr>
        <p:xfrm>
          <a:off x="-981075" y="2010520"/>
          <a:ext cx="6451600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0" name="AxMath" r:id="rId8" imgW="3835800" imgH="436320" progId="Equation.AxMath">
                  <p:embed/>
                </p:oleObj>
              </mc:Choice>
              <mc:Fallback>
                <p:oleObj name="AxMath" r:id="rId8" imgW="3835800" imgH="4363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33457D22-5202-452D-96BB-DB91B4767A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981075" y="2010520"/>
                        <a:ext cx="6451600" cy="738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39D19C32-745E-43C3-A8A9-00793095FF10}"/>
              </a:ext>
            </a:extLst>
          </p:cNvPr>
          <p:cNvSpPr txBox="1"/>
          <p:nvPr/>
        </p:nvSpPr>
        <p:spPr>
          <a:xfrm>
            <a:off x="288928" y="4647328"/>
            <a:ext cx="10354419" cy="870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若两端采用不同精度的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SVD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分解，则分解结果不匹配，引入误差。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不同的精度下算出来的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相位不同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38A9C971-4B10-483A-A107-D8D2367531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81529"/>
              </p:ext>
            </p:extLst>
          </p:nvPr>
        </p:nvGraphicFramePr>
        <p:xfrm>
          <a:off x="288928" y="3466736"/>
          <a:ext cx="808037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1" name="AxMath" r:id="rId10" imgW="4662360" imgH="208440" progId="Equation.AxMath">
                  <p:embed/>
                </p:oleObj>
              </mc:Choice>
              <mc:Fallback>
                <p:oleObj name="AxMath" r:id="rId10" imgW="4662360" imgH="20844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38A9C971-4B10-483A-A107-D8D236753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8928" y="3466736"/>
                        <a:ext cx="8080375" cy="36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169E148-1160-4729-A3FF-92AC10A279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982620"/>
              </p:ext>
            </p:extLst>
          </p:nvPr>
        </p:nvGraphicFramePr>
        <p:xfrm>
          <a:off x="288928" y="2985980"/>
          <a:ext cx="8093529" cy="360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2" name="AxMath" r:id="rId12" imgW="4683960" imgH="208440" progId="Equation.AxMath">
                  <p:embed/>
                </p:oleObj>
              </mc:Choice>
              <mc:Fallback>
                <p:oleObj name="AxMath" r:id="rId12" imgW="4683960" imgH="208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8928" y="2985980"/>
                        <a:ext cx="8093529" cy="360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DB917387-0086-4165-95CD-B1BCACB22E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601758"/>
              </p:ext>
            </p:extLst>
          </p:nvPr>
        </p:nvGraphicFramePr>
        <p:xfrm>
          <a:off x="6123214" y="1530662"/>
          <a:ext cx="4686300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3" name="AxMath" r:id="rId14" imgW="2649240" imgH="714600" progId="Equation.AxMath">
                  <p:embed/>
                </p:oleObj>
              </mc:Choice>
              <mc:Fallback>
                <p:oleObj name="AxMath" r:id="rId14" imgW="2649240" imgH="71460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9993E90-DFF2-4B21-8C89-C5D3C3F8BF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3214" y="1530662"/>
                        <a:ext cx="4686300" cy="12557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A5086007-0730-4537-B373-49C436C11A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715611"/>
              </p:ext>
            </p:extLst>
          </p:nvPr>
        </p:nvGraphicFramePr>
        <p:xfrm>
          <a:off x="288928" y="4041979"/>
          <a:ext cx="9977438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4" name="AxMath" r:id="rId16" imgW="5806080" imgH="208440" progId="Equation.AxMath">
                  <p:embed/>
                </p:oleObj>
              </mc:Choice>
              <mc:Fallback>
                <p:oleObj name="AxMath" r:id="rId16" imgW="5806080" imgH="208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8928" y="4041979"/>
                        <a:ext cx="9977438" cy="357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6970AACC-C615-4C09-95E6-6DDC0E3F2589}"/>
              </a:ext>
            </a:extLst>
          </p:cNvPr>
          <p:cNvSpPr txBox="1"/>
          <p:nvPr/>
        </p:nvSpPr>
        <p:spPr>
          <a:xfrm>
            <a:off x="8698526" y="3101835"/>
            <a:ext cx="360721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发送端与接收端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SVD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分解匹配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FBBA021E-DEE1-4B41-8042-069F39A6FE4B}"/>
              </a:ext>
            </a:extLst>
          </p:cNvPr>
          <p:cNvSpPr/>
          <p:nvPr/>
        </p:nvSpPr>
        <p:spPr>
          <a:xfrm>
            <a:off x="8485959" y="3088387"/>
            <a:ext cx="136255" cy="594916"/>
          </a:xfrm>
          <a:prstGeom prst="rightBrace">
            <a:avLst>
              <a:gd name="adj1" fmla="val 8333"/>
              <a:gd name="adj2" fmla="val 4883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B95966-9C82-43DB-9C55-78ED8F402CD4}"/>
              </a:ext>
            </a:extLst>
          </p:cNvPr>
          <p:cNvSpPr txBox="1"/>
          <p:nvPr/>
        </p:nvSpPr>
        <p:spPr>
          <a:xfrm>
            <a:off x="288928" y="784129"/>
            <a:ext cx="11597973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发送端与接收端精度匹配问题： 发送端与接收端采用不同精度的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SVD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分解导致的相位不匹配问题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0017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8586" y="106040"/>
            <a:ext cx="8178165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SVD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sz="2000" b="1" dirty="0" err="1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lanczos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预编码发送端与接收端精度匹配问题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79F47D8-132B-4347-8C6C-0B4AFFDC2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41861"/>
            <a:ext cx="470263" cy="48858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782FE8D-E0E7-4CF0-AB47-FD6C3DF2F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109" y="64637"/>
            <a:ext cx="1287746" cy="482220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2A7EF8F-244E-4554-9235-989D881F727E}"/>
              </a:ext>
            </a:extLst>
          </p:cNvPr>
          <p:cNvCxnSpPr/>
          <p:nvPr/>
        </p:nvCxnSpPr>
        <p:spPr>
          <a:xfrm>
            <a:off x="222069" y="561707"/>
            <a:ext cx="11802291" cy="0"/>
          </a:xfrm>
          <a:prstGeom prst="line">
            <a:avLst/>
          </a:prstGeom>
          <a:ln>
            <a:solidFill>
              <a:srgbClr val="3D586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Rectangle 2">
            <a:extLst>
              <a:ext uri="{FF2B5EF4-FFF2-40B4-BE49-F238E27FC236}">
                <a16:creationId xmlns:a16="http://schemas.microsoft.com/office/drawing/2014/main" id="{0E9B852D-77F1-4EF8-B5CD-927682956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3FBD120F-31BB-40FB-AF85-A4653A4517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750209"/>
              </p:ext>
            </p:extLst>
          </p:nvPr>
        </p:nvGraphicFramePr>
        <p:xfrm>
          <a:off x="5830651" y="1119058"/>
          <a:ext cx="2623515" cy="329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6" name="AxMath" r:id="rId6" imgW="1440657" imgH="180594" progId="Equation.AxMath">
                  <p:embed/>
                </p:oleObj>
              </mc:Choice>
              <mc:Fallback>
                <p:oleObj name="AxMath" r:id="rId6" imgW="1440657" imgH="180594" progId="Equation.AxMath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11ADCE6F-9BDF-493D-8284-24496D45D1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30651" y="1119058"/>
                        <a:ext cx="2623515" cy="329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6F4E74A-ADBB-47F7-91A6-B25B455815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8491542"/>
              </p:ext>
            </p:extLst>
          </p:nvPr>
        </p:nvGraphicFramePr>
        <p:xfrm>
          <a:off x="1834918" y="5383662"/>
          <a:ext cx="3611415" cy="8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7" name="AxMath" r:id="rId8" imgW="1898640" imgH="428400" progId="Equation.AxMath">
                  <p:embed/>
                </p:oleObj>
              </mc:Choice>
              <mc:Fallback>
                <p:oleObj name="AxMath" r:id="rId8" imgW="1898640" imgH="428400" progId="Equation.AxMat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4918" y="5383662"/>
                        <a:ext cx="3611415" cy="811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39D19C32-745E-43C3-A8A9-00793095FF10}"/>
              </a:ext>
            </a:extLst>
          </p:cNvPr>
          <p:cNvSpPr txBox="1"/>
          <p:nvPr/>
        </p:nvSpPr>
        <p:spPr>
          <a:xfrm>
            <a:off x="5522527" y="4180262"/>
            <a:ext cx="6594328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发送端与接收端采用相同精度的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SVD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分解，则分解结果匹配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若两端采用不同精度的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SVD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分解，则分解结果不匹配，性能下降明显。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在接受端采用高精度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SVD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分解的情况下，发送端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SVD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算子考虑采用变精度等方式解决不匹配问题。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38A9C971-4B10-483A-A107-D8D2367531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09926"/>
              </p:ext>
            </p:extLst>
          </p:nvPr>
        </p:nvGraphicFramePr>
        <p:xfrm>
          <a:off x="5871069" y="2440714"/>
          <a:ext cx="5686212" cy="698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8" name="AxMath" r:id="rId10" imgW="3281588" imgH="402989" progId="Equation.AxMath">
                  <p:embed/>
                </p:oleObj>
              </mc:Choice>
              <mc:Fallback>
                <p:oleObj name="AxMath" r:id="rId10" imgW="3281588" imgH="402989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71069" y="2440714"/>
                        <a:ext cx="5686212" cy="6987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393D12B-5927-4C8F-B39E-9CC9215C42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57615"/>
              </p:ext>
            </p:extLst>
          </p:nvPr>
        </p:nvGraphicFramePr>
        <p:xfrm>
          <a:off x="5830651" y="3467311"/>
          <a:ext cx="5890050" cy="746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9" name="AxMath" r:id="rId12" imgW="2292178" imgH="290649" progId="Equation.AxMath">
                  <p:embed/>
                </p:oleObj>
              </mc:Choice>
              <mc:Fallback>
                <p:oleObj name="AxMath" r:id="rId12" imgW="2292178" imgH="290649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30651" y="3467311"/>
                        <a:ext cx="5890050" cy="746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0CFD6203-2C28-4271-BFD4-EE6C0D6B94D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572567"/>
            <a:ext cx="5873931" cy="4948259"/>
          </a:xfrm>
          <a:prstGeom prst="rect">
            <a:avLst/>
          </a:prstGeom>
        </p:spPr>
      </p:pic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FA5E5347-C019-4907-858E-D91F871F74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866035"/>
              </p:ext>
            </p:extLst>
          </p:nvPr>
        </p:nvGraphicFramePr>
        <p:xfrm>
          <a:off x="4555725" y="1575484"/>
          <a:ext cx="6451600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0" name="AxMath" r:id="rId15" imgW="3835800" imgH="436320" progId="Equation.AxMath">
                  <p:embed/>
                </p:oleObj>
              </mc:Choice>
              <mc:Fallback>
                <p:oleObj name="AxMath" r:id="rId15" imgW="3835800" imgH="436320" progId="Equation.AxMat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33457D22-5202-452D-96BB-DB91B4767A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555725" y="1575484"/>
                        <a:ext cx="6451600" cy="738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>
            <a:extLst>
              <a:ext uri="{FF2B5EF4-FFF2-40B4-BE49-F238E27FC236}">
                <a16:creationId xmlns:a16="http://schemas.microsoft.com/office/drawing/2014/main" id="{3ABCC1D4-BAC1-46C7-885D-A14DDDE70DCD}"/>
              </a:ext>
            </a:extLst>
          </p:cNvPr>
          <p:cNvSpPr txBox="1"/>
          <p:nvPr/>
        </p:nvSpPr>
        <p:spPr>
          <a:xfrm>
            <a:off x="342953" y="5571680"/>
            <a:ext cx="1694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误差计算公式</a:t>
            </a:r>
            <a:endParaRPr lang="zh-CN" altLang="en-US" dirty="0"/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DF6205D7-0B5D-48DB-92FB-14CC769AA3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008742"/>
              </p:ext>
            </p:extLst>
          </p:nvPr>
        </p:nvGraphicFramePr>
        <p:xfrm>
          <a:off x="1496780" y="6178559"/>
          <a:ext cx="338138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1" name="AxMath" r:id="rId17" imgW="178200" imgH="284400" progId="Equation.AxMath">
                  <p:embed/>
                </p:oleObj>
              </mc:Choice>
              <mc:Fallback>
                <p:oleObj name="AxMath" r:id="rId17" imgW="178200" imgH="284400" progId="Equation.AxMat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86F4E74A-ADBB-47F7-91A6-B25B455815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6780" y="6178559"/>
                        <a:ext cx="338138" cy="538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B73F6AAE-2344-491A-8BA7-38F51E367508}"/>
              </a:ext>
            </a:extLst>
          </p:cNvPr>
          <p:cNvSpPr txBox="1"/>
          <p:nvPr/>
        </p:nvSpPr>
        <p:spPr>
          <a:xfrm>
            <a:off x="1865395" y="6222883"/>
            <a:ext cx="2201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高精度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SVD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3622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2723</TotalTime>
  <Words>1788</Words>
  <Application>Microsoft Office PowerPoint</Application>
  <PresentationFormat>宽屏</PresentationFormat>
  <Paragraphs>262</Paragraphs>
  <Slides>19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等线</vt:lpstr>
      <vt:lpstr>等线 Light</vt:lpstr>
      <vt:lpstr>微软雅黑</vt:lpstr>
      <vt:lpstr>Arial</vt:lpstr>
      <vt:lpstr>Cambria Math</vt:lpstr>
      <vt:lpstr>Times New Roman</vt:lpstr>
      <vt:lpstr>Wingdings</vt:lpstr>
      <vt:lpstr>Office 主题​​</vt:lpstr>
      <vt:lpstr>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杰豪 缪</dc:creator>
  <cp:lastModifiedBy>杰豪 缪</cp:lastModifiedBy>
  <cp:revision>47</cp:revision>
  <dcterms:created xsi:type="dcterms:W3CDTF">2024-04-27T12:40:23Z</dcterms:created>
  <dcterms:modified xsi:type="dcterms:W3CDTF">2024-07-17T02:42:52Z</dcterms:modified>
</cp:coreProperties>
</file>